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007577251" r:id="rId2"/>
    <p:sldId id="886" r:id="rId3"/>
    <p:sldId id="2007577296" r:id="rId4"/>
    <p:sldId id="2007577299" r:id="rId5"/>
    <p:sldId id="2007577343" r:id="rId6"/>
    <p:sldId id="2007577311" r:id="rId7"/>
    <p:sldId id="2007577297" r:id="rId8"/>
    <p:sldId id="2007577301" r:id="rId9"/>
    <p:sldId id="2007577274" r:id="rId10"/>
    <p:sldId id="2007577322" r:id="rId11"/>
    <p:sldId id="2007577326" r:id="rId12"/>
    <p:sldId id="2007577337" r:id="rId13"/>
    <p:sldId id="2007577338" r:id="rId14"/>
    <p:sldId id="2007577339" r:id="rId15"/>
    <p:sldId id="2007577340" r:id="rId16"/>
    <p:sldId id="2007577341" r:id="rId17"/>
    <p:sldId id="2007577342" r:id="rId18"/>
    <p:sldId id="2007577298" r:id="rId19"/>
    <p:sldId id="2007577273" r:id="rId20"/>
    <p:sldId id="2007577347" r:id="rId21"/>
    <p:sldId id="2007577336" r:id="rId22"/>
    <p:sldId id="2007577350" r:id="rId23"/>
    <p:sldId id="2007577349" r:id="rId24"/>
    <p:sldId id="2007577348" r:id="rId25"/>
    <p:sldId id="2007577360" r:id="rId26"/>
    <p:sldId id="2007577361" r:id="rId27"/>
    <p:sldId id="2007577368" r:id="rId28"/>
    <p:sldId id="2007577371" r:id="rId29"/>
    <p:sldId id="2007577370" r:id="rId30"/>
    <p:sldId id="2007577362" r:id="rId31"/>
    <p:sldId id="2007577363" r:id="rId32"/>
    <p:sldId id="2007577372" r:id="rId33"/>
    <p:sldId id="2007577364" r:id="rId34"/>
    <p:sldId id="2007577365" r:id="rId35"/>
    <p:sldId id="2007577359" r:id="rId36"/>
    <p:sldId id="2007577373" r:id="rId37"/>
    <p:sldId id="2007577374" r:id="rId38"/>
    <p:sldId id="2007577376" r:id="rId39"/>
    <p:sldId id="2007577375" r:id="rId40"/>
    <p:sldId id="2007577378" r:id="rId41"/>
    <p:sldId id="2007577377" r:id="rId42"/>
    <p:sldId id="2007577380" r:id="rId43"/>
    <p:sldId id="2007577379" r:id="rId44"/>
    <p:sldId id="2007577381" r:id="rId45"/>
    <p:sldId id="2007577310" r:id="rId46"/>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E67"/>
    <a:srgbClr val="C81623"/>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6" autoAdjust="0"/>
    <p:restoredTop sz="87330" autoAdjust="0"/>
  </p:normalViewPr>
  <p:slideViewPr>
    <p:cSldViewPr snapToGrid="0" showGuides="1">
      <p:cViewPr varScale="1">
        <p:scale>
          <a:sx n="70" d="100"/>
          <a:sy n="70" d="100"/>
        </p:scale>
        <p:origin x="92" y="4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8"/>
    </p:cViewPr>
  </p:sorterViewPr>
  <p:notesViewPr>
    <p:cSldViewPr snapToGrid="0" showGuides="1">
      <p:cViewPr varScale="1">
        <p:scale>
          <a:sx n="98" d="100"/>
          <a:sy n="98" d="100"/>
        </p:scale>
        <p:origin x="3524"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580F8-1E1D-4BB3-B344-59280A90D589}" type="datetimeFigureOut">
              <a:rPr lang="zh-CN" altLang="en-US" smtClean="0"/>
              <a:t>2022/8/14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E331-3811-4993-BAA3-C4421D73AF36}" type="slidenum">
              <a:rPr lang="zh-CN" altLang="en-US" smtClean="0"/>
              <a:t>‹#›</a:t>
            </a:fld>
            <a:endParaRPr lang="zh-CN" altLang="en-US"/>
          </a:p>
        </p:txBody>
      </p:sp>
    </p:spTree>
    <p:extLst>
      <p:ext uri="{BB962C8B-B14F-4D97-AF65-F5344CB8AC3E}">
        <p14:creationId xmlns:p14="http://schemas.microsoft.com/office/powerpoint/2010/main" val="14549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本节主要介绍</a:t>
            </a:r>
            <a:r>
              <a:rPr lang="en-US" altLang="zh-CN" dirty="0"/>
              <a:t>《</a:t>
            </a:r>
            <a:r>
              <a:rPr lang="zh-CN" altLang="en-US" dirty="0"/>
              <a:t>投资学教程</a:t>
            </a:r>
            <a:r>
              <a:rPr lang="en-US" altLang="zh-CN" dirty="0"/>
              <a:t>》</a:t>
            </a:r>
            <a:r>
              <a:rPr lang="zh-CN" altLang="en-US" dirty="0"/>
              <a:t>第</a:t>
            </a:r>
            <a:r>
              <a:rPr lang="en-US" altLang="zh-CN" dirty="0"/>
              <a:t>1-4</a:t>
            </a:r>
            <a:r>
              <a:rPr lang="zh-CN" altLang="en-US" dirty="0"/>
              <a:t>章</a:t>
            </a:r>
            <a:endParaRPr lang="en-US" altLang="zh-CN" dirty="0"/>
          </a:p>
          <a:p>
            <a:r>
              <a:rPr lang="zh-CN" altLang="en-US" sz="1200" dirty="0">
                <a:solidFill>
                  <a:srgbClr val="FF0000"/>
                </a:solidFill>
              </a:rPr>
              <a:t>以后的页码不特别强调均指上财</a:t>
            </a:r>
            <a:r>
              <a:rPr lang="en-US" altLang="zh-CN" sz="1200" dirty="0">
                <a:solidFill>
                  <a:srgbClr val="FF0000"/>
                </a:solidFill>
              </a:rPr>
              <a:t>《</a:t>
            </a:r>
            <a:r>
              <a:rPr lang="zh-CN" altLang="en-US" sz="1200" dirty="0">
                <a:solidFill>
                  <a:srgbClr val="FF0000"/>
                </a:solidFill>
              </a:rPr>
              <a:t>投资学教程</a:t>
            </a:r>
            <a:r>
              <a:rPr lang="en-US" altLang="zh-CN" sz="1200" dirty="0">
                <a:solidFill>
                  <a:srgbClr val="FF0000"/>
                </a:solidFill>
              </a:rPr>
              <a:t>》</a:t>
            </a:r>
            <a:r>
              <a:rPr lang="zh-CN" altLang="en-US" sz="1200" dirty="0">
                <a:solidFill>
                  <a:srgbClr val="FF0000"/>
                </a:solidFill>
              </a:rPr>
              <a:t>第</a:t>
            </a:r>
            <a:r>
              <a:rPr lang="en-US" altLang="zh-CN" sz="1200" dirty="0">
                <a:solidFill>
                  <a:srgbClr val="FF0000"/>
                </a:solidFill>
              </a:rPr>
              <a:t>2</a:t>
            </a:r>
            <a:r>
              <a:rPr lang="zh-CN" altLang="en-US" sz="1200" dirty="0">
                <a:solidFill>
                  <a:srgbClr val="FF0000"/>
                </a:solidFill>
              </a:rPr>
              <a:t>版，习题不特别强调均指本书的课后习题</a:t>
            </a:r>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a:t>
            </a:fld>
            <a:endParaRPr lang="zh-CN" altLang="en-US"/>
          </a:p>
        </p:txBody>
      </p:sp>
    </p:spTree>
    <p:extLst>
      <p:ext uri="{BB962C8B-B14F-4D97-AF65-F5344CB8AC3E}">
        <p14:creationId xmlns:p14="http://schemas.microsoft.com/office/powerpoint/2010/main" val="220254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11</a:t>
            </a:fld>
            <a:endParaRPr lang="zh-CN" altLang="en-US"/>
          </a:p>
        </p:txBody>
      </p:sp>
    </p:spTree>
    <p:extLst>
      <p:ext uri="{BB962C8B-B14F-4D97-AF65-F5344CB8AC3E}">
        <p14:creationId xmlns:p14="http://schemas.microsoft.com/office/powerpoint/2010/main" val="116438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12</a:t>
            </a:fld>
            <a:endParaRPr lang="zh-CN" altLang="en-US"/>
          </a:p>
        </p:txBody>
      </p:sp>
    </p:spTree>
    <p:extLst>
      <p:ext uri="{BB962C8B-B14F-4D97-AF65-F5344CB8AC3E}">
        <p14:creationId xmlns:p14="http://schemas.microsoft.com/office/powerpoint/2010/main" val="1605410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a:t>
            </a:fld>
            <a:endParaRPr lang="zh-CN" altLang="en-US" dirty="0"/>
          </a:p>
        </p:txBody>
      </p:sp>
    </p:spTree>
    <p:extLst>
      <p:ext uri="{BB962C8B-B14F-4D97-AF65-F5344CB8AC3E}">
        <p14:creationId xmlns:p14="http://schemas.microsoft.com/office/powerpoint/2010/main" val="1758818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14</a:t>
            </a:fld>
            <a:endParaRPr lang="zh-CN" altLang="en-US" dirty="0"/>
          </a:p>
        </p:txBody>
      </p:sp>
    </p:spTree>
    <p:extLst>
      <p:ext uri="{BB962C8B-B14F-4D97-AF65-F5344CB8AC3E}">
        <p14:creationId xmlns:p14="http://schemas.microsoft.com/office/powerpoint/2010/main" val="2810049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15</a:t>
            </a:fld>
            <a:endParaRPr lang="zh-CN" altLang="en-US" dirty="0"/>
          </a:p>
        </p:txBody>
      </p:sp>
    </p:spTree>
    <p:extLst>
      <p:ext uri="{BB962C8B-B14F-4D97-AF65-F5344CB8AC3E}">
        <p14:creationId xmlns:p14="http://schemas.microsoft.com/office/powerpoint/2010/main" val="2413286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16</a:t>
            </a:fld>
            <a:endParaRPr lang="zh-CN" altLang="en-US" dirty="0"/>
          </a:p>
        </p:txBody>
      </p:sp>
    </p:spTree>
    <p:extLst>
      <p:ext uri="{BB962C8B-B14F-4D97-AF65-F5344CB8AC3E}">
        <p14:creationId xmlns:p14="http://schemas.microsoft.com/office/powerpoint/2010/main" val="1101046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17</a:t>
            </a:fld>
            <a:endParaRPr lang="zh-CN" altLang="en-US" dirty="0"/>
          </a:p>
        </p:txBody>
      </p:sp>
    </p:spTree>
    <p:extLst>
      <p:ext uri="{BB962C8B-B14F-4D97-AF65-F5344CB8AC3E}">
        <p14:creationId xmlns:p14="http://schemas.microsoft.com/office/powerpoint/2010/main" val="662391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621972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19</a:t>
            </a:fld>
            <a:endParaRPr lang="zh-CN" altLang="en-US" dirty="0"/>
          </a:p>
        </p:txBody>
      </p:sp>
    </p:spTree>
    <p:extLst>
      <p:ext uri="{BB962C8B-B14F-4D97-AF65-F5344CB8AC3E}">
        <p14:creationId xmlns:p14="http://schemas.microsoft.com/office/powerpoint/2010/main" val="735145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20</a:t>
            </a:fld>
            <a:endParaRPr lang="zh-CN" altLang="en-US" dirty="0"/>
          </a:p>
        </p:txBody>
      </p:sp>
    </p:spTree>
    <p:extLst>
      <p:ext uri="{BB962C8B-B14F-4D97-AF65-F5344CB8AC3E}">
        <p14:creationId xmlns:p14="http://schemas.microsoft.com/office/powerpoint/2010/main" val="2647743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46481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627319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22</a:t>
            </a:fld>
            <a:endParaRPr lang="zh-CN" altLang="en-US" dirty="0"/>
          </a:p>
        </p:txBody>
      </p:sp>
    </p:spTree>
    <p:extLst>
      <p:ext uri="{BB962C8B-B14F-4D97-AF65-F5344CB8AC3E}">
        <p14:creationId xmlns:p14="http://schemas.microsoft.com/office/powerpoint/2010/main" val="1010084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23</a:t>
            </a:fld>
            <a:endParaRPr lang="zh-CN" altLang="en-US" dirty="0"/>
          </a:p>
        </p:txBody>
      </p:sp>
    </p:spTree>
    <p:extLst>
      <p:ext uri="{BB962C8B-B14F-4D97-AF65-F5344CB8AC3E}">
        <p14:creationId xmlns:p14="http://schemas.microsoft.com/office/powerpoint/2010/main" val="1958270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24</a:t>
            </a:fld>
            <a:endParaRPr lang="zh-CN" altLang="en-US" dirty="0"/>
          </a:p>
        </p:txBody>
      </p:sp>
    </p:spTree>
    <p:extLst>
      <p:ext uri="{BB962C8B-B14F-4D97-AF65-F5344CB8AC3E}">
        <p14:creationId xmlns:p14="http://schemas.microsoft.com/office/powerpoint/2010/main" val="2414735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25</a:t>
            </a:fld>
            <a:endParaRPr lang="zh-CN" altLang="en-US" dirty="0"/>
          </a:p>
        </p:txBody>
      </p:sp>
    </p:spTree>
    <p:extLst>
      <p:ext uri="{BB962C8B-B14F-4D97-AF65-F5344CB8AC3E}">
        <p14:creationId xmlns:p14="http://schemas.microsoft.com/office/powerpoint/2010/main" val="2299803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26</a:t>
            </a:fld>
            <a:endParaRPr lang="zh-CN" altLang="en-US" dirty="0"/>
          </a:p>
        </p:txBody>
      </p:sp>
    </p:spTree>
    <p:extLst>
      <p:ext uri="{BB962C8B-B14F-4D97-AF65-F5344CB8AC3E}">
        <p14:creationId xmlns:p14="http://schemas.microsoft.com/office/powerpoint/2010/main" val="1651900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27</a:t>
            </a:fld>
            <a:endParaRPr lang="zh-CN" altLang="en-US" dirty="0"/>
          </a:p>
        </p:txBody>
      </p:sp>
    </p:spTree>
    <p:extLst>
      <p:ext uri="{BB962C8B-B14F-4D97-AF65-F5344CB8AC3E}">
        <p14:creationId xmlns:p14="http://schemas.microsoft.com/office/powerpoint/2010/main" val="3363257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28</a:t>
            </a:fld>
            <a:endParaRPr lang="zh-CN" altLang="en-US" dirty="0"/>
          </a:p>
        </p:txBody>
      </p:sp>
    </p:spTree>
    <p:extLst>
      <p:ext uri="{BB962C8B-B14F-4D97-AF65-F5344CB8AC3E}">
        <p14:creationId xmlns:p14="http://schemas.microsoft.com/office/powerpoint/2010/main" val="3740155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29</a:t>
            </a:fld>
            <a:endParaRPr lang="zh-CN" altLang="en-US" dirty="0"/>
          </a:p>
        </p:txBody>
      </p:sp>
    </p:spTree>
    <p:extLst>
      <p:ext uri="{BB962C8B-B14F-4D97-AF65-F5344CB8AC3E}">
        <p14:creationId xmlns:p14="http://schemas.microsoft.com/office/powerpoint/2010/main" val="1626467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30</a:t>
            </a:fld>
            <a:endParaRPr lang="zh-CN" altLang="en-US" dirty="0"/>
          </a:p>
        </p:txBody>
      </p:sp>
    </p:spTree>
    <p:extLst>
      <p:ext uri="{BB962C8B-B14F-4D97-AF65-F5344CB8AC3E}">
        <p14:creationId xmlns:p14="http://schemas.microsoft.com/office/powerpoint/2010/main" val="3926500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14652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31</a:t>
            </a:fld>
            <a:endParaRPr lang="zh-CN" altLang="en-US" dirty="0"/>
          </a:p>
        </p:txBody>
      </p:sp>
    </p:spTree>
    <p:extLst>
      <p:ext uri="{BB962C8B-B14F-4D97-AF65-F5344CB8AC3E}">
        <p14:creationId xmlns:p14="http://schemas.microsoft.com/office/powerpoint/2010/main" val="784237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32</a:t>
            </a:fld>
            <a:endParaRPr lang="zh-CN" altLang="en-US" dirty="0"/>
          </a:p>
        </p:txBody>
      </p:sp>
    </p:spTree>
    <p:extLst>
      <p:ext uri="{BB962C8B-B14F-4D97-AF65-F5344CB8AC3E}">
        <p14:creationId xmlns:p14="http://schemas.microsoft.com/office/powerpoint/2010/main" val="2372431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33</a:t>
            </a:fld>
            <a:endParaRPr lang="zh-CN" altLang="en-US" dirty="0"/>
          </a:p>
        </p:txBody>
      </p:sp>
    </p:spTree>
    <p:extLst>
      <p:ext uri="{BB962C8B-B14F-4D97-AF65-F5344CB8AC3E}">
        <p14:creationId xmlns:p14="http://schemas.microsoft.com/office/powerpoint/2010/main" val="2688168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34</a:t>
            </a:fld>
            <a:endParaRPr lang="zh-CN" altLang="en-US" dirty="0"/>
          </a:p>
        </p:txBody>
      </p:sp>
    </p:spTree>
    <p:extLst>
      <p:ext uri="{BB962C8B-B14F-4D97-AF65-F5344CB8AC3E}">
        <p14:creationId xmlns:p14="http://schemas.microsoft.com/office/powerpoint/2010/main" val="267024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35</a:t>
            </a:fld>
            <a:endParaRPr lang="zh-CN" altLang="en-US" dirty="0"/>
          </a:p>
        </p:txBody>
      </p:sp>
    </p:spTree>
    <p:extLst>
      <p:ext uri="{BB962C8B-B14F-4D97-AF65-F5344CB8AC3E}">
        <p14:creationId xmlns:p14="http://schemas.microsoft.com/office/powerpoint/2010/main" val="2262314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36</a:t>
            </a:fld>
            <a:endParaRPr lang="zh-CN" altLang="en-US" dirty="0"/>
          </a:p>
        </p:txBody>
      </p:sp>
    </p:spTree>
    <p:extLst>
      <p:ext uri="{BB962C8B-B14F-4D97-AF65-F5344CB8AC3E}">
        <p14:creationId xmlns:p14="http://schemas.microsoft.com/office/powerpoint/2010/main" val="910496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37</a:t>
            </a:fld>
            <a:endParaRPr lang="zh-CN" altLang="en-US" dirty="0"/>
          </a:p>
        </p:txBody>
      </p:sp>
    </p:spTree>
    <p:extLst>
      <p:ext uri="{BB962C8B-B14F-4D97-AF65-F5344CB8AC3E}">
        <p14:creationId xmlns:p14="http://schemas.microsoft.com/office/powerpoint/2010/main" val="2123687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38</a:t>
            </a:fld>
            <a:endParaRPr lang="zh-CN" altLang="en-US" dirty="0"/>
          </a:p>
        </p:txBody>
      </p:sp>
    </p:spTree>
    <p:extLst>
      <p:ext uri="{BB962C8B-B14F-4D97-AF65-F5344CB8AC3E}">
        <p14:creationId xmlns:p14="http://schemas.microsoft.com/office/powerpoint/2010/main" val="4275061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39</a:t>
            </a:fld>
            <a:endParaRPr lang="zh-CN" altLang="en-US" dirty="0"/>
          </a:p>
        </p:txBody>
      </p:sp>
    </p:spTree>
    <p:extLst>
      <p:ext uri="{BB962C8B-B14F-4D97-AF65-F5344CB8AC3E}">
        <p14:creationId xmlns:p14="http://schemas.microsoft.com/office/powerpoint/2010/main" val="2820362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40</a:t>
            </a:fld>
            <a:endParaRPr lang="zh-CN" altLang="en-US" dirty="0"/>
          </a:p>
        </p:txBody>
      </p:sp>
    </p:spTree>
    <p:extLst>
      <p:ext uri="{BB962C8B-B14F-4D97-AF65-F5344CB8AC3E}">
        <p14:creationId xmlns:p14="http://schemas.microsoft.com/office/powerpoint/2010/main" val="39489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a:t>
            </a:fld>
            <a:endParaRPr lang="zh-CN" altLang="en-US" dirty="0"/>
          </a:p>
        </p:txBody>
      </p:sp>
    </p:spTree>
    <p:extLst>
      <p:ext uri="{BB962C8B-B14F-4D97-AF65-F5344CB8AC3E}">
        <p14:creationId xmlns:p14="http://schemas.microsoft.com/office/powerpoint/2010/main" val="291496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41</a:t>
            </a:fld>
            <a:endParaRPr lang="zh-CN" altLang="en-US" dirty="0"/>
          </a:p>
        </p:txBody>
      </p:sp>
    </p:spTree>
    <p:extLst>
      <p:ext uri="{BB962C8B-B14F-4D97-AF65-F5344CB8AC3E}">
        <p14:creationId xmlns:p14="http://schemas.microsoft.com/office/powerpoint/2010/main" val="26361770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42</a:t>
            </a:fld>
            <a:endParaRPr lang="zh-CN" altLang="en-US" dirty="0"/>
          </a:p>
        </p:txBody>
      </p:sp>
    </p:spTree>
    <p:extLst>
      <p:ext uri="{BB962C8B-B14F-4D97-AF65-F5344CB8AC3E}">
        <p14:creationId xmlns:p14="http://schemas.microsoft.com/office/powerpoint/2010/main" val="23752336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43</a:t>
            </a:fld>
            <a:endParaRPr lang="zh-CN" altLang="en-US" dirty="0"/>
          </a:p>
        </p:txBody>
      </p:sp>
    </p:spTree>
    <p:extLst>
      <p:ext uri="{BB962C8B-B14F-4D97-AF65-F5344CB8AC3E}">
        <p14:creationId xmlns:p14="http://schemas.microsoft.com/office/powerpoint/2010/main" val="1438669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44</a:t>
            </a:fld>
            <a:endParaRPr lang="zh-CN" altLang="en-US" dirty="0"/>
          </a:p>
        </p:txBody>
      </p:sp>
    </p:spTree>
    <p:extLst>
      <p:ext uri="{BB962C8B-B14F-4D97-AF65-F5344CB8AC3E}">
        <p14:creationId xmlns:p14="http://schemas.microsoft.com/office/powerpoint/2010/main" val="3918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a:t>
            </a:fld>
            <a:endParaRPr lang="zh-CN" altLang="en-US" dirty="0"/>
          </a:p>
        </p:txBody>
      </p:sp>
    </p:spTree>
    <p:extLst>
      <p:ext uri="{BB962C8B-B14F-4D97-AF65-F5344CB8AC3E}">
        <p14:creationId xmlns:p14="http://schemas.microsoft.com/office/powerpoint/2010/main" val="4206547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a:t>
            </a:fld>
            <a:endParaRPr lang="zh-CN" altLang="en-US" dirty="0"/>
          </a:p>
        </p:txBody>
      </p:sp>
    </p:spTree>
    <p:extLst>
      <p:ext uri="{BB962C8B-B14F-4D97-AF65-F5344CB8AC3E}">
        <p14:creationId xmlns:p14="http://schemas.microsoft.com/office/powerpoint/2010/main" val="155540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196960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758595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10</a:t>
            </a:fld>
            <a:endParaRPr lang="zh-CN" altLang="en-US"/>
          </a:p>
        </p:txBody>
      </p:sp>
    </p:spTree>
    <p:extLst>
      <p:ext uri="{BB962C8B-B14F-4D97-AF65-F5344CB8AC3E}">
        <p14:creationId xmlns:p14="http://schemas.microsoft.com/office/powerpoint/2010/main" val="975596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椭圆 4"/>
          <p:cNvSpPr/>
          <p:nvPr userDrawn="1"/>
        </p:nvSpPr>
        <p:spPr>
          <a:xfrm>
            <a:off x="348792" y="509047"/>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341909" y="2184359"/>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rot="17959446">
            <a:off x="23567" y="5770775"/>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17959446">
            <a:off x="372359" y="6091286"/>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77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EFBF5D-C2EF-4284-82E2-641BE2BA6122}"/>
              </a:ext>
            </a:extLst>
          </p:cNvPr>
          <p:cNvSpPr/>
          <p:nvPr userDrawn="1"/>
        </p:nvSpPr>
        <p:spPr>
          <a:xfrm>
            <a:off x="3231930" y="201693"/>
            <a:ext cx="8958735"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A35FAB91-3534-4106-8453-292A6B675D3F}"/>
              </a:ext>
            </a:extLst>
          </p:cNvPr>
          <p:cNvSpPr/>
          <p:nvPr userDrawn="1"/>
        </p:nvSpPr>
        <p:spPr>
          <a:xfrm>
            <a:off x="1340" y="201693"/>
            <a:ext cx="240922"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9FB0B724-46A6-43A2-9FE6-FC41DA5DFC33}"/>
              </a:ext>
            </a:extLst>
          </p:cNvPr>
          <p:cNvSpPr/>
          <p:nvPr userDrawn="1"/>
        </p:nvSpPr>
        <p:spPr>
          <a:xfrm>
            <a:off x="273997" y="201693"/>
            <a:ext cx="64153"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lumMod val="6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F0846775-042F-4895-BC6E-BCDA79B8BB52}"/>
              </a:ext>
            </a:extLst>
          </p:cNvPr>
          <p:cNvSpPr/>
          <p:nvPr userDrawn="1"/>
        </p:nvSpPr>
        <p:spPr>
          <a:xfrm>
            <a:off x="1341" y="6635309"/>
            <a:ext cx="12189324" cy="85611"/>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4DBE8C0F-AD2C-4DEA-A9ED-8C80BD4E4CF3}"/>
              </a:ext>
            </a:extLst>
          </p:cNvPr>
          <p:cNvSpPr txBox="1"/>
          <p:nvPr userDrawn="1"/>
        </p:nvSpPr>
        <p:spPr>
          <a:xfrm>
            <a:off x="0" y="6300000"/>
            <a:ext cx="805698" cy="369332"/>
          </a:xfrm>
          <a:prstGeom prst="rect">
            <a:avLst/>
          </a:prstGeom>
          <a:noFill/>
        </p:spPr>
        <p:txBody>
          <a:bodyPr wrap="square" rtlCol="0">
            <a:spAutoFit/>
          </a:bodyPr>
          <a:lstStyle/>
          <a:p>
            <a:fld id="{D93BD7A0-17CC-45A2-A757-4FA7EE8F8598}" type="slidenum">
              <a:rPr lang="zh-CN" altLang="en-US" smtClean="0"/>
              <a:t>‹#›</a:t>
            </a:fld>
            <a:r>
              <a:rPr lang="en-US" altLang="zh-CN" dirty="0"/>
              <a:t>/45</a:t>
            </a:r>
          </a:p>
        </p:txBody>
      </p:sp>
    </p:spTree>
    <p:extLst>
      <p:ext uri="{BB962C8B-B14F-4D97-AF65-F5344CB8AC3E}">
        <p14:creationId xmlns:p14="http://schemas.microsoft.com/office/powerpoint/2010/main" val="4895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5921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32875D-AA7C-4C9C-A7E7-084965237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780DBB-A27D-4A9B-845F-33054D25B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F90EAE-4AB9-45C2-9FB5-A64F15A76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3D75F09-D145-434E-B299-C4A92CBDE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A965F6-280A-4657-8CD8-A235CD8C6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244177305"/>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1.xml"/><Relationship Id="rId4"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zhuanlan.zhihu.com/p/14960957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76200" y="2606313"/>
            <a:ext cx="12039600" cy="830997"/>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4800" dirty="0"/>
              <a:t>Course18</a:t>
            </a:r>
            <a:r>
              <a:rPr lang="zh-CN" altLang="en-US" sz="4800" dirty="0"/>
              <a:t>：</a:t>
            </a:r>
            <a:r>
              <a:rPr lang="en-US" altLang="zh-CN" sz="4800" dirty="0"/>
              <a:t>《</a:t>
            </a:r>
            <a:r>
              <a:rPr lang="zh-CN" altLang="en-US" sz="4800" dirty="0"/>
              <a:t>投资学教程</a:t>
            </a:r>
            <a:r>
              <a:rPr lang="en-US" altLang="zh-CN" sz="4800" dirty="0"/>
              <a:t>》CH1-CH4</a:t>
            </a:r>
            <a:endParaRPr lang="zh-CN" altLang="en-US" sz="4800" dirty="0"/>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478580" y="4563261"/>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5" name="PA_文本框 29"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A6C29D-06CC-4903-8ED1-E768C3E43D6C}"/>
              </a:ext>
            </a:extLst>
          </p:cNvPr>
          <p:cNvSpPr txBox="1"/>
          <p:nvPr>
            <p:custDataLst>
              <p:tags r:id="rId3"/>
            </p:custDataLst>
          </p:nvPr>
        </p:nvSpPr>
        <p:spPr>
          <a:xfrm>
            <a:off x="5282641" y="5538207"/>
            <a:ext cx="1626718" cy="369332"/>
          </a:xfrm>
          <a:prstGeom prst="rect">
            <a:avLst/>
          </a:prstGeom>
          <a:noFill/>
        </p:spPr>
        <p:txBody>
          <a:bodyPr vert="horz" wrap="square" rtlCol="0">
            <a:spAutoFit/>
          </a:bodyPr>
          <a:lstStyle/>
          <a:p>
            <a:r>
              <a:rPr lang="zh-CN" altLang="en-US" dirty="0">
                <a:solidFill>
                  <a:schemeClr val="bg1"/>
                </a:solidFill>
                <a:latin typeface="字魂35号-经典雅黑" panose="02000000000000000000" pitchFamily="2" charset="-122"/>
                <a:ea typeface="字魂35号-经典雅黑" panose="02000000000000000000" pitchFamily="2" charset="-122"/>
              </a:rPr>
              <a:t>授课人 ：</a:t>
            </a:r>
            <a:r>
              <a:rPr lang="en-US" altLang="zh-CN" dirty="0">
                <a:solidFill>
                  <a:schemeClr val="bg1"/>
                </a:solidFill>
                <a:latin typeface="字魂35号-经典雅黑" panose="02000000000000000000" pitchFamily="2" charset="-122"/>
                <a:ea typeface="字魂35号-经典雅黑" panose="02000000000000000000" pitchFamily="2" charset="-122"/>
              </a:rPr>
              <a:t>Z</a:t>
            </a:r>
            <a:r>
              <a:rPr lang="zh-CN" altLang="en-US" dirty="0">
                <a:solidFill>
                  <a:schemeClr val="bg1"/>
                </a:solidFill>
                <a:latin typeface="字魂35号-经典雅黑" panose="02000000000000000000" pitchFamily="2" charset="-122"/>
                <a:ea typeface="字魂35号-经典雅黑" panose="02000000000000000000" pitchFamily="2" charset="-122"/>
              </a:rPr>
              <a:t>哥</a:t>
            </a:r>
            <a:endParaRPr lang="en-US" altLang="zh-CN" dirty="0">
              <a:solidFill>
                <a:schemeClr val="bg1"/>
              </a:solidFill>
              <a:latin typeface="字魂35号-经典雅黑" panose="02000000000000000000" pitchFamily="2" charset="-122"/>
              <a:ea typeface="字魂35号-经典雅黑" panose="02000000000000000000" pitchFamily="2" charset="-122"/>
            </a:endParaRP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4"/>
            </p:custDataLst>
          </p:nvPr>
        </p:nvSpPr>
        <p:spPr>
          <a:xfrm>
            <a:off x="3258757"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5"/>
            </p:custDataLst>
          </p:nvPr>
        </p:nvSpPr>
        <p:spPr>
          <a:xfrm>
            <a:off x="7566585"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56" y="729608"/>
            <a:ext cx="4752930" cy="2160423"/>
          </a:xfrm>
          <a:prstGeom prst="rect">
            <a:avLst/>
          </a:prstGeom>
        </p:spPr>
      </p:pic>
    </p:spTree>
    <p:extLst>
      <p:ext uri="{BB962C8B-B14F-4D97-AF65-F5344CB8AC3E}">
        <p14:creationId xmlns:p14="http://schemas.microsoft.com/office/powerpoint/2010/main" val="239094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除息</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0B57D8C-C62A-ABD2-E345-909DE7D73231}"/>
                  </a:ext>
                </a:extLst>
              </p:cNvPr>
              <p:cNvSpPr txBox="1"/>
              <p:nvPr/>
            </p:nvSpPr>
            <p:spPr>
              <a:xfrm>
                <a:off x="2275884" y="2844225"/>
                <a:ext cx="7640233" cy="1169551"/>
              </a:xfrm>
              <a:prstGeom prst="rect">
                <a:avLst/>
              </a:prstGeom>
              <a:noFill/>
            </p:spPr>
            <p:txBody>
              <a:bodyPr wrap="none" rtlCol="0">
                <a:spAutoFit/>
              </a:bodyPr>
              <a:lstStyle/>
              <a:p>
                <a:pPr algn="l"/>
                <a:r>
                  <a:rPr lang="zh-CN" altLang="en-US" sz="2800" i="0" dirty="0">
                    <a:latin typeface="+mj-lt"/>
                  </a:rPr>
                  <a:t>对于发放</a:t>
                </a:r>
                <a:r>
                  <a:rPr lang="zh-CN" altLang="en-US" sz="2800" b="1" i="0" dirty="0">
                    <a:latin typeface="+mj-lt"/>
                  </a:rPr>
                  <a:t>现金</a:t>
                </a:r>
                <a:r>
                  <a:rPr lang="zh-CN" altLang="en-US" sz="2800" i="0" dirty="0">
                    <a:latin typeface="+mj-lt"/>
                  </a:rPr>
                  <a:t>股利：</a:t>
                </a:r>
                <a:endParaRPr lang="en-US" altLang="zh-CN" sz="2800" i="0" dirty="0">
                  <a:latin typeface="+mj-lt"/>
                </a:endParaRPr>
              </a:p>
              <a:p>
                <a:pPr algn="l"/>
                <a:endParaRPr lang="en-US" altLang="zh-CN" sz="1400" i="1" dirty="0">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除息基准价</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除息日前一天收盘价</m:t>
                      </m:r>
                      <m:r>
                        <a:rPr lang="en-US" altLang="zh-CN" sz="2800" i="1" dirty="0">
                          <a:latin typeface="Cambria Math" panose="02040503050406030204" pitchFamily="18" charset="0"/>
                        </a:rPr>
                        <m:t>−</m:t>
                      </m:r>
                      <m:r>
                        <a:rPr lang="zh-CN" altLang="en-US" sz="2800" i="1" dirty="0" smtClean="0">
                          <a:latin typeface="Cambria Math" panose="02040503050406030204" pitchFamily="18" charset="0"/>
                        </a:rPr>
                        <m:t>现金股息</m:t>
                      </m:r>
                    </m:oMath>
                  </m:oMathPara>
                </a14:m>
                <a:endParaRPr lang="zh-CN" altLang="en-US" sz="2800" dirty="0"/>
              </a:p>
            </p:txBody>
          </p:sp>
        </mc:Choice>
        <mc:Fallback xmlns="">
          <p:sp>
            <p:nvSpPr>
              <p:cNvPr id="2" name="文本框 1">
                <a:extLst>
                  <a:ext uri="{FF2B5EF4-FFF2-40B4-BE49-F238E27FC236}">
                    <a16:creationId xmlns:a16="http://schemas.microsoft.com/office/drawing/2014/main" id="{A0B57D8C-C62A-ABD2-E345-909DE7D73231}"/>
                  </a:ext>
                </a:extLst>
              </p:cNvPr>
              <p:cNvSpPr txBox="1">
                <a:spLocks noRot="1" noChangeAspect="1" noMove="1" noResize="1" noEditPoints="1" noAdjustHandles="1" noChangeArrowheads="1" noChangeShapeType="1" noTextEdit="1"/>
              </p:cNvSpPr>
              <p:nvPr/>
            </p:nvSpPr>
            <p:spPr>
              <a:xfrm>
                <a:off x="2275884" y="2844225"/>
                <a:ext cx="7640233" cy="1169551"/>
              </a:xfrm>
              <a:prstGeom prst="rect">
                <a:avLst/>
              </a:prstGeom>
              <a:blipFill>
                <a:blip r:embed="rId4"/>
                <a:stretch>
                  <a:fillRect l="-1595" t="-62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825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除权</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E258339-D007-B80E-87DE-4D18F37381A4}"/>
                  </a:ext>
                </a:extLst>
              </p:cNvPr>
              <p:cNvSpPr txBox="1"/>
              <p:nvPr/>
            </p:nvSpPr>
            <p:spPr>
              <a:xfrm>
                <a:off x="374337" y="1240794"/>
                <a:ext cx="11443325" cy="4770858"/>
              </a:xfrm>
              <a:prstGeom prst="rect">
                <a:avLst/>
              </a:prstGeom>
              <a:noFill/>
            </p:spPr>
            <p:txBody>
              <a:bodyPr wrap="none" rtlCol="0">
                <a:spAutoFit/>
              </a:bodyPr>
              <a:lstStyle/>
              <a:p>
                <a:pPr algn="l"/>
                <a:r>
                  <a:rPr lang="zh-CN" altLang="en-US" sz="2800" i="0" dirty="0">
                    <a:latin typeface="+mj-lt"/>
                  </a:rPr>
                  <a:t>对于发放</a:t>
                </a:r>
                <a:r>
                  <a:rPr lang="zh-CN" altLang="en-US" sz="2800" b="1" i="0" dirty="0">
                    <a:latin typeface="+mj-lt"/>
                  </a:rPr>
                  <a:t>股票</a:t>
                </a:r>
                <a:r>
                  <a:rPr lang="zh-CN" altLang="en-US" sz="2800" i="0" dirty="0">
                    <a:latin typeface="+mj-lt"/>
                  </a:rPr>
                  <a:t>股利：</a:t>
                </a:r>
                <a:endParaRPr lang="en-US" altLang="zh-CN" sz="2800" i="0" dirty="0">
                  <a:latin typeface="+mj-lt"/>
                </a:endParaRPr>
              </a:p>
              <a:p>
                <a:pPr algn="l"/>
                <a:endParaRPr lang="en-US" altLang="zh-CN" sz="1400" i="1" dirty="0">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除</m:t>
                      </m:r>
                      <m:r>
                        <a:rPr lang="zh-CN" altLang="en-US" sz="2800" i="1" dirty="0">
                          <a:latin typeface="Cambria Math" panose="02040503050406030204" pitchFamily="18" charset="0"/>
                        </a:rPr>
                        <m:t>权</m:t>
                      </m:r>
                      <m:r>
                        <a:rPr lang="zh-CN" altLang="en-US" sz="2800" i="1" dirty="0" smtClean="0">
                          <a:latin typeface="Cambria Math" panose="02040503050406030204" pitchFamily="18" charset="0"/>
                        </a:rPr>
                        <m:t>基准价</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zh-CN" altLang="en-US" sz="2800" i="1" dirty="0">
                              <a:latin typeface="Cambria Math" panose="02040503050406030204" pitchFamily="18" charset="0"/>
                            </a:rPr>
                            <m:t>除权</m:t>
                          </m:r>
                          <m:r>
                            <a:rPr lang="zh-CN" altLang="en-US" sz="2800" i="1" dirty="0" smtClean="0">
                              <a:latin typeface="Cambria Math" panose="02040503050406030204" pitchFamily="18" charset="0"/>
                            </a:rPr>
                            <m:t>日</m:t>
                          </m:r>
                          <m:r>
                            <a:rPr lang="zh-CN" altLang="en-US" sz="2800" i="1" dirty="0">
                              <a:latin typeface="Cambria Math" panose="02040503050406030204" pitchFamily="18" charset="0"/>
                            </a:rPr>
                            <m:t>前一天</m:t>
                          </m:r>
                          <m:r>
                            <a:rPr lang="zh-CN" altLang="en-US" sz="2800" i="1" dirty="0" smtClean="0">
                              <a:latin typeface="Cambria Math" panose="02040503050406030204" pitchFamily="18" charset="0"/>
                            </a:rPr>
                            <m:t>收盘价</m:t>
                          </m:r>
                        </m:num>
                        <m:den>
                          <m:r>
                            <a:rPr lang="en-US" altLang="zh-CN" sz="2800" b="0" i="1" dirty="0" smtClean="0">
                              <a:latin typeface="Cambria Math" panose="02040503050406030204" pitchFamily="18" charset="0"/>
                            </a:rPr>
                            <m:t>1</m:t>
                          </m:r>
                          <m:r>
                            <a:rPr lang="en-US" altLang="zh-CN" sz="2800" i="1" dirty="0">
                              <a:latin typeface="Cambria Math" panose="02040503050406030204" pitchFamily="18" charset="0"/>
                            </a:rPr>
                            <m:t>+</m:t>
                          </m:r>
                          <m:r>
                            <a:rPr lang="zh-CN" altLang="en-US" sz="2800" i="1" dirty="0" smtClean="0">
                              <a:latin typeface="Cambria Math" panose="02040503050406030204" pitchFamily="18" charset="0"/>
                            </a:rPr>
                            <m:t>送股率</m:t>
                          </m:r>
                        </m:den>
                      </m:f>
                    </m:oMath>
                  </m:oMathPara>
                </a14:m>
                <a:endParaRPr lang="en-US" altLang="zh-CN" sz="2800" dirty="0"/>
              </a:p>
              <a:p>
                <a:pPr algn="l"/>
                <a:endParaRPr lang="en-US" altLang="zh-CN" sz="1400" dirty="0"/>
              </a:p>
              <a:p>
                <a:pPr algn="l"/>
                <a:r>
                  <a:rPr lang="zh-CN" altLang="en-US" sz="2800" b="1" dirty="0"/>
                  <a:t>拆股</a:t>
                </a:r>
                <a:r>
                  <a:rPr lang="zh-CN" altLang="en-US" sz="2800" dirty="0"/>
                  <a:t>：</a:t>
                </a:r>
                <a14:m>
                  <m:oMath xmlns:m="http://schemas.openxmlformats.org/officeDocument/2006/math">
                    <m:r>
                      <a:rPr lang="zh-CN" altLang="en-US" sz="2800" i="1" dirty="0" smtClean="0">
                        <a:latin typeface="Cambria Math" panose="02040503050406030204" pitchFamily="18" charset="0"/>
                      </a:rPr>
                      <m:t>除</m:t>
                    </m:r>
                    <m:r>
                      <a:rPr lang="zh-CN" altLang="en-US" sz="2800" i="1" dirty="0">
                        <a:latin typeface="Cambria Math" panose="02040503050406030204" pitchFamily="18" charset="0"/>
                      </a:rPr>
                      <m:t>权</m:t>
                    </m:r>
                    <m:r>
                      <a:rPr lang="zh-CN" altLang="en-US" sz="2800" i="1" dirty="0" smtClean="0">
                        <a:latin typeface="Cambria Math" panose="02040503050406030204" pitchFamily="18" charset="0"/>
                      </a:rPr>
                      <m:t>基准价</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zh-CN" altLang="en-US" sz="2800" i="1" dirty="0">
                            <a:latin typeface="Cambria Math" panose="02040503050406030204" pitchFamily="18" charset="0"/>
                          </a:rPr>
                          <m:t>除权</m:t>
                        </m:r>
                        <m:r>
                          <a:rPr lang="zh-CN" altLang="en-US" sz="2800" i="1" dirty="0" smtClean="0">
                            <a:latin typeface="Cambria Math" panose="02040503050406030204" pitchFamily="18" charset="0"/>
                          </a:rPr>
                          <m:t>日</m:t>
                        </m:r>
                        <m:r>
                          <a:rPr lang="zh-CN" altLang="en-US" sz="2800" i="1" dirty="0">
                            <a:latin typeface="Cambria Math" panose="02040503050406030204" pitchFamily="18" charset="0"/>
                          </a:rPr>
                          <m:t>前一天</m:t>
                        </m:r>
                        <m:r>
                          <a:rPr lang="zh-CN" altLang="en-US" sz="2800" i="1" dirty="0" smtClean="0">
                            <a:latin typeface="Cambria Math" panose="02040503050406030204" pitchFamily="18" charset="0"/>
                          </a:rPr>
                          <m:t>收盘价</m:t>
                        </m:r>
                      </m:num>
                      <m:den>
                        <m:r>
                          <a:rPr lang="zh-CN" altLang="en-US" sz="2800" i="1" dirty="0">
                            <a:latin typeface="Cambria Math" panose="02040503050406030204" pitchFamily="18" charset="0"/>
                          </a:rPr>
                          <m:t>拆股比例</m:t>
                        </m:r>
                      </m:den>
                    </m:f>
                  </m:oMath>
                </a14:m>
                <a:endParaRPr lang="en-US" altLang="zh-CN" sz="2800" dirty="0"/>
              </a:p>
              <a:p>
                <a:pPr algn="l"/>
                <a:endParaRPr lang="en-US" altLang="zh-CN" sz="1400" dirty="0"/>
              </a:p>
              <a:p>
                <a:r>
                  <a:rPr lang="zh-CN" altLang="en-US" sz="2800" b="1" dirty="0"/>
                  <a:t>有偿增资配股除权</a:t>
                </a:r>
                <a:r>
                  <a:rPr lang="zh-CN" altLang="en-US" sz="2800" dirty="0"/>
                  <a:t>：</a:t>
                </a:r>
                <a14:m>
                  <m:oMath xmlns:m="http://schemas.openxmlformats.org/officeDocument/2006/math">
                    <m:r>
                      <a:rPr lang="zh-CN" altLang="en-US" sz="2800" i="1" dirty="0" smtClean="0">
                        <a:latin typeface="Cambria Math" panose="02040503050406030204" pitchFamily="18" charset="0"/>
                      </a:rPr>
                      <m:t>除</m:t>
                    </m:r>
                    <m:r>
                      <a:rPr lang="zh-CN" altLang="en-US" sz="2800" i="1" dirty="0">
                        <a:latin typeface="Cambria Math" panose="02040503050406030204" pitchFamily="18" charset="0"/>
                      </a:rPr>
                      <m:t>权</m:t>
                    </m:r>
                    <m:r>
                      <a:rPr lang="zh-CN" altLang="en-US" sz="2800" i="1" dirty="0" smtClean="0">
                        <a:latin typeface="Cambria Math" panose="02040503050406030204" pitchFamily="18" charset="0"/>
                      </a:rPr>
                      <m:t>基准价</m:t>
                    </m:r>
                    <m:r>
                      <a:rPr lang="en-US" altLang="zh-CN" sz="2800" i="1" dirty="0">
                        <a:latin typeface="Cambria Math" panose="02040503050406030204" pitchFamily="18" charset="0"/>
                      </a:rPr>
                      <m:t>=</m:t>
                    </m:r>
                    <m:f>
                      <m:fPr>
                        <m:ctrlPr>
                          <a:rPr lang="en-US" altLang="zh-CN" sz="2800" i="1" dirty="0">
                            <a:latin typeface="Cambria Math" panose="02040503050406030204" pitchFamily="18" charset="0"/>
                          </a:rPr>
                        </m:ctrlPr>
                      </m:fPr>
                      <m:num>
                        <m:r>
                          <a:rPr lang="zh-CN" altLang="en-US" sz="2800" i="1" dirty="0">
                            <a:latin typeface="Cambria Math" panose="02040503050406030204" pitchFamily="18" charset="0"/>
                          </a:rPr>
                          <m:t>除权日前一天收盘价</m:t>
                        </m:r>
                        <m:r>
                          <a:rPr lang="en-US" altLang="zh-CN" sz="2800" i="1" dirty="0" smtClean="0">
                            <a:latin typeface="Cambria Math" panose="02040503050406030204" pitchFamily="18" charset="0"/>
                          </a:rPr>
                          <m:t>+</m:t>
                        </m:r>
                        <m:r>
                          <a:rPr lang="zh-CN" altLang="en-US" sz="2800" i="1" dirty="0">
                            <a:latin typeface="Cambria Math" panose="02040503050406030204" pitchFamily="18" charset="0"/>
                          </a:rPr>
                          <m:t>配股价</m:t>
                        </m:r>
                        <m:r>
                          <a:rPr lang="en-US" altLang="zh-CN" sz="2800" i="1" dirty="0" smtClean="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ea typeface="Cambria Math" panose="02040503050406030204" pitchFamily="18" charset="0"/>
                          </a:rPr>
                          <m:t>配股率</m:t>
                        </m:r>
                      </m:num>
                      <m:den>
                        <m:r>
                          <a:rPr lang="en-US" altLang="zh-CN" sz="2800" b="0" i="1" dirty="0" smtClean="0">
                            <a:latin typeface="Cambria Math" panose="02040503050406030204" pitchFamily="18" charset="0"/>
                          </a:rPr>
                          <m:t>1</m:t>
                        </m:r>
                        <m:r>
                          <a:rPr lang="en-US" altLang="zh-CN" sz="2800" i="1" dirty="0">
                            <a:latin typeface="Cambria Math" panose="02040503050406030204" pitchFamily="18" charset="0"/>
                          </a:rPr>
                          <m:t>+</m:t>
                        </m:r>
                        <m:r>
                          <a:rPr lang="zh-CN" altLang="en-US" sz="2800" i="1" dirty="0" smtClean="0">
                            <a:latin typeface="Cambria Math" panose="02040503050406030204" pitchFamily="18" charset="0"/>
                          </a:rPr>
                          <m:t>配股率</m:t>
                        </m:r>
                      </m:den>
                    </m:f>
                  </m:oMath>
                </a14:m>
                <a:endParaRPr lang="en-US" altLang="zh-CN" sz="2800" dirty="0"/>
              </a:p>
              <a:p>
                <a:endParaRPr lang="en-US" altLang="zh-CN" sz="1400" dirty="0"/>
              </a:p>
              <a:p>
                <a:r>
                  <a:rPr lang="zh-CN" altLang="en-US" sz="2800" b="1" dirty="0"/>
                  <a:t>送配股搭配</a:t>
                </a:r>
                <a:r>
                  <a:rPr lang="zh-CN" altLang="en-US" sz="2800" dirty="0"/>
                  <a:t>：</a:t>
                </a:r>
                <a14:m>
                  <m:oMath xmlns:m="http://schemas.openxmlformats.org/officeDocument/2006/math">
                    <m:r>
                      <a:rPr lang="zh-CN" altLang="en-US" sz="2800" i="1" dirty="0" smtClean="0">
                        <a:latin typeface="Cambria Math" panose="02040503050406030204" pitchFamily="18" charset="0"/>
                      </a:rPr>
                      <m:t>除</m:t>
                    </m:r>
                    <m:r>
                      <a:rPr lang="zh-CN" altLang="en-US" sz="2800" i="1" dirty="0">
                        <a:latin typeface="Cambria Math" panose="02040503050406030204" pitchFamily="18" charset="0"/>
                      </a:rPr>
                      <m:t>权</m:t>
                    </m:r>
                    <m:r>
                      <a:rPr lang="zh-CN" altLang="en-US" sz="2800" i="1" dirty="0" smtClean="0">
                        <a:latin typeface="Cambria Math" panose="02040503050406030204" pitchFamily="18" charset="0"/>
                      </a:rPr>
                      <m:t>基准价</m:t>
                    </m:r>
                    <m:r>
                      <a:rPr lang="en-US" altLang="zh-CN" sz="2800" i="1" dirty="0">
                        <a:latin typeface="Cambria Math" panose="02040503050406030204" pitchFamily="18" charset="0"/>
                      </a:rPr>
                      <m:t>=</m:t>
                    </m:r>
                    <m:f>
                      <m:fPr>
                        <m:ctrlPr>
                          <a:rPr lang="en-US" altLang="zh-CN" sz="2800" i="1" dirty="0">
                            <a:latin typeface="Cambria Math" panose="02040503050406030204" pitchFamily="18" charset="0"/>
                          </a:rPr>
                        </m:ctrlPr>
                      </m:fPr>
                      <m:num>
                        <m:r>
                          <a:rPr lang="zh-CN" altLang="en-US" sz="2800" i="1" dirty="0">
                            <a:latin typeface="Cambria Math" panose="02040503050406030204" pitchFamily="18" charset="0"/>
                          </a:rPr>
                          <m:t>除权日前一天收盘价</m:t>
                        </m:r>
                        <m:r>
                          <a:rPr lang="en-US" altLang="zh-CN" sz="2800" i="1" dirty="0" smtClean="0">
                            <a:latin typeface="Cambria Math" panose="02040503050406030204" pitchFamily="18" charset="0"/>
                          </a:rPr>
                          <m:t>+</m:t>
                        </m:r>
                        <m:r>
                          <a:rPr lang="zh-CN" altLang="en-US" sz="2800" i="1" dirty="0">
                            <a:latin typeface="Cambria Math" panose="02040503050406030204" pitchFamily="18" charset="0"/>
                          </a:rPr>
                          <m:t>配股价</m:t>
                        </m:r>
                        <m:r>
                          <a:rPr lang="en-US" altLang="zh-CN" sz="2800" i="1" dirty="0" smtClean="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ea typeface="Cambria Math" panose="02040503050406030204" pitchFamily="18" charset="0"/>
                          </a:rPr>
                          <m:t>配股率</m:t>
                        </m:r>
                      </m:num>
                      <m:den>
                        <m:r>
                          <a:rPr lang="en-US" altLang="zh-CN" sz="2800" b="0" i="1" dirty="0" smtClean="0">
                            <a:latin typeface="Cambria Math" panose="02040503050406030204" pitchFamily="18" charset="0"/>
                          </a:rPr>
                          <m:t>1</m:t>
                        </m:r>
                        <m:r>
                          <a:rPr lang="en-US" altLang="zh-CN" sz="2800" i="1" dirty="0">
                            <a:latin typeface="Cambria Math" panose="02040503050406030204" pitchFamily="18" charset="0"/>
                          </a:rPr>
                          <m:t>+</m:t>
                        </m:r>
                        <m:r>
                          <a:rPr lang="zh-CN" altLang="en-US" sz="2800" i="1" dirty="0" smtClean="0">
                            <a:latin typeface="Cambria Math" panose="02040503050406030204" pitchFamily="18" charset="0"/>
                          </a:rPr>
                          <m:t>配股率</m:t>
                        </m:r>
                        <m:r>
                          <a:rPr lang="en-US" altLang="zh-CN" sz="2800" i="1" dirty="0">
                            <a:latin typeface="Cambria Math" panose="02040503050406030204" pitchFamily="18" charset="0"/>
                          </a:rPr>
                          <m:t>+</m:t>
                        </m:r>
                        <m:r>
                          <a:rPr lang="zh-CN" altLang="en-US" sz="2800" i="1" dirty="0" smtClean="0">
                            <a:latin typeface="Cambria Math" panose="02040503050406030204" pitchFamily="18" charset="0"/>
                          </a:rPr>
                          <m:t>送股率</m:t>
                        </m:r>
                      </m:den>
                    </m:f>
                  </m:oMath>
                </a14:m>
                <a:endParaRPr lang="zh-CN" altLang="en-US" sz="2800" dirty="0"/>
              </a:p>
            </p:txBody>
          </p:sp>
        </mc:Choice>
        <mc:Fallback xmlns="">
          <p:sp>
            <p:nvSpPr>
              <p:cNvPr id="5" name="文本框 4">
                <a:extLst>
                  <a:ext uri="{FF2B5EF4-FFF2-40B4-BE49-F238E27FC236}">
                    <a16:creationId xmlns:a16="http://schemas.microsoft.com/office/drawing/2014/main" id="{8E258339-D007-B80E-87DE-4D18F37381A4}"/>
                  </a:ext>
                </a:extLst>
              </p:cNvPr>
              <p:cNvSpPr txBox="1">
                <a:spLocks noRot="1" noChangeAspect="1" noMove="1" noResize="1" noEditPoints="1" noAdjustHandles="1" noChangeArrowheads="1" noChangeShapeType="1" noTextEdit="1"/>
              </p:cNvSpPr>
              <p:nvPr/>
            </p:nvSpPr>
            <p:spPr>
              <a:xfrm>
                <a:off x="374337" y="1240794"/>
                <a:ext cx="11443325" cy="4770858"/>
              </a:xfrm>
              <a:prstGeom prst="rect">
                <a:avLst/>
              </a:prstGeom>
              <a:blipFill>
                <a:blip r:embed="rId4"/>
                <a:stretch>
                  <a:fillRect l="-1065" t="-15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8729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102158"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除息除权</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0B57D8C-C62A-ABD2-E345-909DE7D73231}"/>
                  </a:ext>
                </a:extLst>
              </p:cNvPr>
              <p:cNvSpPr txBox="1"/>
              <p:nvPr/>
            </p:nvSpPr>
            <p:spPr>
              <a:xfrm>
                <a:off x="132544" y="2278365"/>
                <a:ext cx="11926913" cy="2301271"/>
              </a:xfrm>
              <a:prstGeom prst="rect">
                <a:avLst/>
              </a:prstGeom>
              <a:noFill/>
            </p:spPr>
            <p:txBody>
              <a:bodyPr wrap="square" rtlCol="0">
                <a:spAutoFit/>
              </a:bodyPr>
              <a:lstStyle/>
              <a:p>
                <a:r>
                  <a:rPr lang="zh-CN" altLang="en-US" sz="2800" dirty="0">
                    <a:latin typeface="+mn-ea"/>
                  </a:rPr>
                  <a:t>通用公式：</a:t>
                </a:r>
                <a:r>
                  <a:rPr lang="zh-CN" altLang="en-US" sz="2800" dirty="0">
                    <a:solidFill>
                      <a:srgbClr val="FF0000"/>
                    </a:solidFill>
                    <a:latin typeface="+mn-ea"/>
                  </a:rPr>
                  <a:t>☆☆</a:t>
                </a:r>
                <a:endParaRPr lang="en-US" altLang="zh-CN" sz="2800" dirty="0">
                  <a:solidFill>
                    <a:srgbClr val="FF0000"/>
                  </a:solidFill>
                  <a:latin typeface="+mn-ea"/>
                </a:endParaRPr>
              </a:p>
              <a:p>
                <a:pPr/>
                <a14:m>
                  <m:oMathPara xmlns:m="http://schemas.openxmlformats.org/officeDocument/2006/math">
                    <m:oMathParaPr>
                      <m:jc m:val="left"/>
                    </m:oMathParaPr>
                    <m:oMath xmlns:m="http://schemas.openxmlformats.org/officeDocument/2006/math">
                      <m:r>
                        <a:rPr lang="zh-CN" altLang="en-US" sz="2800" i="1" dirty="0" smtClean="0">
                          <a:solidFill>
                            <a:srgbClr val="FF0000"/>
                          </a:solidFill>
                          <a:latin typeface="Cambria Math" panose="02040503050406030204" pitchFamily="18" charset="0"/>
                        </a:rPr>
                        <m:t>除息</m:t>
                      </m:r>
                      <m:r>
                        <a:rPr lang="zh-CN" altLang="en-US" sz="2800" i="1" dirty="0">
                          <a:solidFill>
                            <a:srgbClr val="FF0000"/>
                          </a:solidFill>
                          <a:latin typeface="Cambria Math" panose="02040503050406030204" pitchFamily="18" charset="0"/>
                        </a:rPr>
                        <m:t>除权</m:t>
                      </m:r>
                      <m:r>
                        <a:rPr lang="zh-CN" altLang="en-US" sz="2800" i="1" dirty="0" smtClean="0">
                          <a:solidFill>
                            <a:srgbClr val="FF0000"/>
                          </a:solidFill>
                          <a:latin typeface="Cambria Math" panose="02040503050406030204" pitchFamily="18" charset="0"/>
                        </a:rPr>
                        <m:t>基准价</m:t>
                      </m:r>
                      <m:r>
                        <a:rPr lang="en-US" altLang="zh-CN" sz="2800" i="1" dirty="0" smtClean="0">
                          <a:solidFill>
                            <a:srgbClr val="FF0000"/>
                          </a:solidFill>
                          <a:latin typeface="Cambria Math" panose="02040503050406030204" pitchFamily="18" charset="0"/>
                        </a:rPr>
                        <m:t>=</m:t>
                      </m:r>
                      <m:f>
                        <m:fPr>
                          <m:ctrlPr>
                            <a:rPr lang="en-US" altLang="zh-CN" sz="2800" i="1" dirty="0" smtClean="0">
                              <a:solidFill>
                                <a:srgbClr val="FF0000"/>
                              </a:solidFill>
                              <a:latin typeface="Cambria Math" panose="02040503050406030204" pitchFamily="18" charset="0"/>
                            </a:rPr>
                          </m:ctrlPr>
                        </m:fPr>
                        <m:num>
                          <m:r>
                            <a:rPr lang="zh-CN" altLang="en-US" sz="2800" i="1" dirty="0">
                              <a:solidFill>
                                <a:srgbClr val="FF0000"/>
                              </a:solidFill>
                              <a:latin typeface="Cambria Math" panose="02040503050406030204" pitchFamily="18" charset="0"/>
                            </a:rPr>
                            <m:t>除息</m:t>
                          </m:r>
                          <m:r>
                            <a:rPr lang="zh-CN" altLang="en-US" sz="2800" i="1" dirty="0" smtClean="0">
                              <a:solidFill>
                                <a:srgbClr val="FF0000"/>
                              </a:solidFill>
                              <a:latin typeface="Cambria Math" panose="02040503050406030204" pitchFamily="18" charset="0"/>
                            </a:rPr>
                            <m:t>除权</m:t>
                          </m:r>
                          <m:r>
                            <a:rPr lang="zh-CN" altLang="en-US" sz="2800" i="1" dirty="0">
                              <a:solidFill>
                                <a:srgbClr val="FF0000"/>
                              </a:solidFill>
                              <a:latin typeface="Cambria Math" panose="02040503050406030204" pitchFamily="18" charset="0"/>
                            </a:rPr>
                            <m:t>日前一天</m:t>
                          </m:r>
                          <m:r>
                            <a:rPr lang="zh-CN" altLang="en-US" sz="2800" i="1" dirty="0" smtClean="0">
                              <a:solidFill>
                                <a:srgbClr val="FF0000"/>
                              </a:solidFill>
                              <a:latin typeface="Cambria Math" panose="02040503050406030204" pitchFamily="18" charset="0"/>
                            </a:rPr>
                            <m:t>收盘价</m:t>
                          </m:r>
                          <m:r>
                            <a:rPr lang="en-US" altLang="zh-CN" sz="2800" b="0" i="1" dirty="0" smtClean="0">
                              <a:solidFill>
                                <a:srgbClr val="FF0000"/>
                              </a:solidFill>
                              <a:latin typeface="Cambria Math" panose="02040503050406030204" pitchFamily="18" charset="0"/>
                            </a:rPr>
                            <m:t>−</m:t>
                          </m:r>
                          <m:r>
                            <a:rPr lang="zh-CN" altLang="en-US" sz="2800" i="1" dirty="0">
                              <a:solidFill>
                                <a:srgbClr val="FF0000"/>
                              </a:solidFill>
                              <a:latin typeface="Cambria Math" panose="02040503050406030204" pitchFamily="18" charset="0"/>
                            </a:rPr>
                            <m:t>现金</m:t>
                          </m:r>
                          <m:r>
                            <a:rPr lang="zh-CN" altLang="en-US" sz="2800" i="1" dirty="0" smtClean="0">
                              <a:solidFill>
                                <a:srgbClr val="FF0000"/>
                              </a:solidFill>
                              <a:latin typeface="Cambria Math" panose="02040503050406030204" pitchFamily="18" charset="0"/>
                            </a:rPr>
                            <m:t>股息</m:t>
                          </m:r>
                          <m:r>
                            <a:rPr lang="en-US" altLang="zh-CN" sz="2800" i="1" dirty="0">
                              <a:solidFill>
                                <a:srgbClr val="FF0000"/>
                              </a:solidFill>
                              <a:latin typeface="Cambria Math" panose="02040503050406030204" pitchFamily="18" charset="0"/>
                            </a:rPr>
                            <m:t>+</m:t>
                          </m:r>
                          <m:r>
                            <a:rPr lang="zh-CN" altLang="en-US" sz="2800" i="1" dirty="0" smtClean="0">
                              <a:solidFill>
                                <a:srgbClr val="FF0000"/>
                              </a:solidFill>
                              <a:latin typeface="Cambria Math" panose="02040503050406030204" pitchFamily="18" charset="0"/>
                            </a:rPr>
                            <m:t>配股价</m:t>
                          </m:r>
                          <m:r>
                            <a:rPr lang="en-US" altLang="zh-CN" sz="2800" i="1" dirty="0" smtClean="0">
                              <a:solidFill>
                                <a:srgbClr val="FF0000"/>
                              </a:solidFill>
                              <a:latin typeface="Cambria Math" panose="02040503050406030204" pitchFamily="18" charset="0"/>
                              <a:ea typeface="Cambria Math" panose="02040503050406030204" pitchFamily="18" charset="0"/>
                            </a:rPr>
                            <m:t>×</m:t>
                          </m:r>
                          <m:r>
                            <a:rPr lang="zh-CN" altLang="en-US" sz="2800" i="1" dirty="0">
                              <a:solidFill>
                                <a:srgbClr val="FF0000"/>
                              </a:solidFill>
                              <a:latin typeface="Cambria Math" panose="02040503050406030204" pitchFamily="18" charset="0"/>
                              <a:ea typeface="Cambria Math" panose="02040503050406030204" pitchFamily="18" charset="0"/>
                            </a:rPr>
                            <m:t>配股率</m:t>
                          </m:r>
                        </m:num>
                        <m:den>
                          <m:r>
                            <a:rPr lang="en-US" altLang="zh-CN" sz="2800" i="1" dirty="0">
                              <a:solidFill>
                                <a:srgbClr val="FF0000"/>
                              </a:solidFill>
                              <a:latin typeface="Cambria Math" panose="02040503050406030204" pitchFamily="18" charset="0"/>
                            </a:rPr>
                            <m:t>1+</m:t>
                          </m:r>
                          <m:r>
                            <a:rPr lang="zh-CN" altLang="en-US" sz="2800" i="1" dirty="0">
                              <a:solidFill>
                                <a:srgbClr val="FF0000"/>
                              </a:solidFill>
                              <a:latin typeface="Cambria Math" panose="02040503050406030204" pitchFamily="18" charset="0"/>
                            </a:rPr>
                            <m:t>配股率</m:t>
                          </m:r>
                          <m:r>
                            <a:rPr lang="en-US" altLang="zh-CN" sz="2800" i="1" dirty="0">
                              <a:solidFill>
                                <a:srgbClr val="FF0000"/>
                              </a:solidFill>
                              <a:latin typeface="Cambria Math" panose="02040503050406030204" pitchFamily="18" charset="0"/>
                            </a:rPr>
                            <m:t>+</m:t>
                          </m:r>
                          <m:r>
                            <a:rPr lang="zh-CN" altLang="en-US" sz="2800" i="1" dirty="0">
                              <a:solidFill>
                                <a:srgbClr val="FF0000"/>
                              </a:solidFill>
                              <a:latin typeface="Cambria Math" panose="02040503050406030204" pitchFamily="18" charset="0"/>
                            </a:rPr>
                            <m:t>送股</m:t>
                          </m:r>
                          <m:r>
                            <a:rPr lang="zh-CN" altLang="en-US" sz="2800" i="1" dirty="0" smtClean="0">
                              <a:solidFill>
                                <a:srgbClr val="FF0000"/>
                              </a:solidFill>
                              <a:latin typeface="Cambria Math" panose="02040503050406030204" pitchFamily="18" charset="0"/>
                            </a:rPr>
                            <m:t>率</m:t>
                          </m:r>
                        </m:den>
                      </m:f>
                    </m:oMath>
                  </m:oMathPara>
                </a14:m>
                <a:endParaRPr lang="en-US" altLang="zh-CN" sz="2800" dirty="0">
                  <a:solidFill>
                    <a:srgbClr val="FF0000"/>
                  </a:solidFill>
                </a:endParaRPr>
              </a:p>
              <a:p>
                <a:endParaRPr lang="en-US" altLang="zh-CN" sz="2800" dirty="0"/>
              </a:p>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权值</m:t>
                      </m:r>
                      <m:r>
                        <a:rPr lang="en-US" altLang="zh-CN" sz="2800" i="1" dirty="0" smtClean="0">
                          <a:latin typeface="Cambria Math" panose="02040503050406030204" pitchFamily="18" charset="0"/>
                        </a:rPr>
                        <m:t>=</m:t>
                      </m:r>
                      <m:r>
                        <a:rPr lang="zh-CN" altLang="en-US" sz="2800" i="1" dirty="0">
                          <a:latin typeface="Cambria Math" panose="02040503050406030204" pitchFamily="18" charset="0"/>
                        </a:rPr>
                        <m:t>除息除权日前一天收盘价</m:t>
                      </m:r>
                      <m:r>
                        <a:rPr lang="en-US" altLang="zh-CN" sz="2800" i="1" dirty="0">
                          <a:latin typeface="Cambria Math" panose="02040503050406030204" pitchFamily="18" charset="0"/>
                        </a:rPr>
                        <m:t>−</m:t>
                      </m:r>
                      <m:r>
                        <a:rPr lang="zh-CN" altLang="en-US" sz="2800" i="1" dirty="0">
                          <a:latin typeface="Cambria Math" panose="02040503050406030204" pitchFamily="18" charset="0"/>
                        </a:rPr>
                        <m:t>除息除权基准价</m:t>
                      </m:r>
                    </m:oMath>
                  </m:oMathPara>
                </a14:m>
                <a:endParaRPr lang="zh-CN" altLang="en-US" sz="2800" dirty="0"/>
              </a:p>
            </p:txBody>
          </p:sp>
        </mc:Choice>
        <mc:Fallback xmlns="">
          <p:sp>
            <p:nvSpPr>
              <p:cNvPr id="2" name="文本框 1">
                <a:extLst>
                  <a:ext uri="{FF2B5EF4-FFF2-40B4-BE49-F238E27FC236}">
                    <a16:creationId xmlns:a16="http://schemas.microsoft.com/office/drawing/2014/main" id="{A0B57D8C-C62A-ABD2-E345-909DE7D73231}"/>
                  </a:ext>
                </a:extLst>
              </p:cNvPr>
              <p:cNvSpPr txBox="1">
                <a:spLocks noRot="1" noChangeAspect="1" noMove="1" noResize="1" noEditPoints="1" noAdjustHandles="1" noChangeArrowheads="1" noChangeShapeType="1" noTextEdit="1"/>
              </p:cNvSpPr>
              <p:nvPr/>
            </p:nvSpPr>
            <p:spPr>
              <a:xfrm>
                <a:off x="132544" y="2278365"/>
                <a:ext cx="11926913" cy="2301271"/>
              </a:xfrm>
              <a:prstGeom prst="rect">
                <a:avLst/>
              </a:prstGeom>
              <a:blipFill>
                <a:blip r:embed="rId4"/>
                <a:stretch>
                  <a:fillRect l="-1074" t="-31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876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4" y="250621"/>
            <a:ext cx="141577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股价指数</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0755EC7E-7D6C-81EC-80E5-6CC2445227F7}"/>
              </a:ext>
            </a:extLst>
          </p:cNvPr>
          <p:cNvSpPr txBox="1"/>
          <p:nvPr/>
        </p:nvSpPr>
        <p:spPr>
          <a:xfrm>
            <a:off x="101880" y="3167390"/>
            <a:ext cx="3057247" cy="523220"/>
          </a:xfrm>
          <a:prstGeom prst="rect">
            <a:avLst/>
          </a:prstGeom>
          <a:noFill/>
        </p:spPr>
        <p:txBody>
          <a:bodyPr wrap="none" rtlCol="0">
            <a:spAutoFit/>
          </a:bodyPr>
          <a:lstStyle/>
          <a:p>
            <a:pPr algn="l"/>
            <a:r>
              <a:rPr lang="zh-CN" altLang="en-US" sz="2800" dirty="0"/>
              <a:t>简单算数股价指数</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564402C-474D-D13A-D164-346F7F22B163}"/>
                  </a:ext>
                </a:extLst>
              </p:cNvPr>
              <p:cNvSpPr txBox="1"/>
              <p:nvPr/>
            </p:nvSpPr>
            <p:spPr>
              <a:xfrm>
                <a:off x="4034118" y="2160675"/>
                <a:ext cx="6648871" cy="875689"/>
              </a:xfrm>
              <a:prstGeom prst="rect">
                <a:avLst/>
              </a:prstGeom>
              <a:noFill/>
            </p:spPr>
            <p:txBody>
              <a:bodyPr wrap="none" rtlCol="0">
                <a:spAutoFit/>
              </a:bodyPr>
              <a:lstStyle/>
              <a:p>
                <a:pPr algn="l"/>
                <a:r>
                  <a:rPr lang="zh-CN" altLang="en-US" sz="2800" dirty="0"/>
                  <a:t>相对法：</a:t>
                </a:r>
                <a14:m>
                  <m:oMath xmlns:m="http://schemas.openxmlformats.org/officeDocument/2006/math">
                    <m:r>
                      <a:rPr lang="zh-CN" altLang="en-US" sz="2800" dirty="0">
                        <a:latin typeface="Cambria Math" panose="02040503050406030204" pitchFamily="18" charset="0"/>
                      </a:rPr>
                      <m:t>股价指数</m:t>
                    </m:r>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1</m:t>
                        </m:r>
                      </m:num>
                      <m:den>
                        <m:r>
                          <a:rPr lang="en-US" altLang="zh-CN" sz="2800" b="0" i="1" dirty="0" smtClean="0">
                            <a:latin typeface="Cambria Math" panose="02040503050406030204" pitchFamily="18" charset="0"/>
                          </a:rPr>
                          <m:t>𝑛</m:t>
                        </m:r>
                      </m:den>
                    </m:f>
                    <m:nary>
                      <m:naryPr>
                        <m:chr m:val="∑"/>
                        <m:ctrlPr>
                          <a:rPr lang="en-US" altLang="zh-CN" sz="2800" b="0" i="1" dirty="0" smtClean="0">
                            <a:latin typeface="Cambria Math" panose="02040503050406030204" pitchFamily="18" charset="0"/>
                          </a:rPr>
                        </m:ctrlPr>
                      </m:naryPr>
                      <m:sub>
                        <m:r>
                          <a:rPr lang="en-US" altLang="zh-CN" sz="2800" b="0" i="1" dirty="0" smtClean="0">
                            <a:latin typeface="Cambria Math" panose="02040503050406030204" pitchFamily="18" charset="0"/>
                          </a:rPr>
                          <m:t>𝑖</m:t>
                        </m:r>
                        <m:r>
                          <a:rPr lang="en-US" altLang="zh-CN" sz="2800" b="0" i="1" dirty="0" smtClean="0">
                            <a:latin typeface="Cambria Math" panose="02040503050406030204" pitchFamily="18" charset="0"/>
                          </a:rPr>
                          <m:t>=0</m:t>
                        </m:r>
                      </m:sub>
                      <m:sup>
                        <m:r>
                          <a:rPr lang="en-US" altLang="zh-CN" sz="2800" b="0" i="1" dirty="0" smtClean="0">
                            <a:latin typeface="Cambria Math" panose="02040503050406030204" pitchFamily="18" charset="0"/>
                          </a:rPr>
                          <m:t>𝑛</m:t>
                        </m:r>
                      </m:sup>
                      <m:e>
                        <m:f>
                          <m:fPr>
                            <m:ctrlPr>
                              <a:rPr lang="en-US" altLang="zh-CN" sz="2800" b="0" i="1" dirty="0" smtClean="0">
                                <a:latin typeface="Cambria Math" panose="02040503050406030204" pitchFamily="18" charset="0"/>
                              </a:rPr>
                            </m:ctrlPr>
                          </m:fPr>
                          <m:num>
                            <m:sSubSup>
                              <m:sSubSupPr>
                                <m:ctrlPr>
                                  <a:rPr lang="en-US" altLang="zh-CN" sz="2800" b="0" i="1" dirty="0" smtClean="0">
                                    <a:latin typeface="Cambria Math" panose="02040503050406030204" pitchFamily="18" charset="0"/>
                                  </a:rPr>
                                </m:ctrlPr>
                              </m:sSubSupPr>
                              <m:e>
                                <m:r>
                                  <a:rPr lang="en-US" altLang="zh-CN" sz="2800" b="0" i="1" dirty="0" smtClean="0">
                                    <a:latin typeface="Cambria Math" panose="02040503050406030204" pitchFamily="18" charset="0"/>
                                  </a:rPr>
                                  <m:t>𝑃</m:t>
                                </m:r>
                              </m:e>
                              <m:sub>
                                <m:r>
                                  <a:rPr lang="en-US" altLang="zh-CN" sz="2800" b="0" i="1" dirty="0" smtClean="0">
                                    <a:latin typeface="Cambria Math" panose="02040503050406030204" pitchFamily="18" charset="0"/>
                                  </a:rPr>
                                  <m:t>1</m:t>
                                </m:r>
                              </m:sub>
                              <m:sup>
                                <m:r>
                                  <a:rPr lang="en-US" altLang="zh-CN" sz="2800" b="0" i="1" dirty="0" smtClean="0">
                                    <a:latin typeface="Cambria Math" panose="02040503050406030204" pitchFamily="18" charset="0"/>
                                  </a:rPr>
                                  <m:t>𝑖</m:t>
                                </m:r>
                              </m:sup>
                            </m:sSubSup>
                          </m:num>
                          <m:den>
                            <m:sSubSup>
                              <m:sSubSupPr>
                                <m:ctrlPr>
                                  <a:rPr lang="en-US" altLang="zh-CN" sz="2800" b="0" i="1" dirty="0" smtClean="0">
                                    <a:latin typeface="Cambria Math" panose="02040503050406030204" pitchFamily="18" charset="0"/>
                                  </a:rPr>
                                </m:ctrlPr>
                              </m:sSubSupPr>
                              <m:e>
                                <m:r>
                                  <a:rPr lang="en-US" altLang="zh-CN" sz="2800" b="0" i="1" dirty="0" smtClean="0">
                                    <a:latin typeface="Cambria Math" panose="02040503050406030204" pitchFamily="18" charset="0"/>
                                  </a:rPr>
                                  <m:t>𝑃</m:t>
                                </m:r>
                              </m:e>
                              <m:sub>
                                <m:r>
                                  <a:rPr lang="en-US" altLang="zh-CN" sz="2800" b="0" i="1" dirty="0" smtClean="0">
                                    <a:latin typeface="Cambria Math" panose="02040503050406030204" pitchFamily="18" charset="0"/>
                                  </a:rPr>
                                  <m:t>0</m:t>
                                </m:r>
                              </m:sub>
                              <m:sup>
                                <m:r>
                                  <a:rPr lang="en-US" altLang="zh-CN" sz="2800" b="0" i="1" dirty="0" smtClean="0">
                                    <a:latin typeface="Cambria Math" panose="02040503050406030204" pitchFamily="18" charset="0"/>
                                  </a:rPr>
                                  <m:t>𝑖</m:t>
                                </m:r>
                              </m:sup>
                            </m:sSubSup>
                          </m:den>
                        </m:f>
                      </m:e>
                    </m:nary>
                    <m:r>
                      <a:rPr lang="en-US" altLang="zh-CN" sz="2800" b="0" i="1" dirty="0" smtClean="0">
                        <a:latin typeface="Cambria Math" panose="02040503050406030204" pitchFamily="18" charset="0"/>
                        <a:ea typeface="Cambria Math" panose="02040503050406030204" pitchFamily="18" charset="0"/>
                      </a:rPr>
                      <m:t>×</m:t>
                    </m:r>
                    <m:r>
                      <a:rPr lang="zh-CN" altLang="en-US" sz="2800" i="1" dirty="0" smtClean="0">
                        <a:latin typeface="Cambria Math" panose="02040503050406030204" pitchFamily="18" charset="0"/>
                      </a:rPr>
                      <m:t>固定乘数</m:t>
                    </m:r>
                  </m:oMath>
                </a14:m>
                <a:endParaRPr lang="zh-CN" altLang="en-US" sz="2800" dirty="0"/>
              </a:p>
            </p:txBody>
          </p:sp>
        </mc:Choice>
        <mc:Fallback xmlns="">
          <p:sp>
            <p:nvSpPr>
              <p:cNvPr id="3" name="文本框 2">
                <a:extLst>
                  <a:ext uri="{FF2B5EF4-FFF2-40B4-BE49-F238E27FC236}">
                    <a16:creationId xmlns:a16="http://schemas.microsoft.com/office/drawing/2014/main" id="{9564402C-474D-D13A-D164-346F7F22B163}"/>
                  </a:ext>
                </a:extLst>
              </p:cNvPr>
              <p:cNvSpPr txBox="1">
                <a:spLocks noRot="1" noChangeAspect="1" noMove="1" noResize="1" noEditPoints="1" noAdjustHandles="1" noChangeArrowheads="1" noChangeShapeType="1" noTextEdit="1"/>
              </p:cNvSpPr>
              <p:nvPr/>
            </p:nvSpPr>
            <p:spPr>
              <a:xfrm>
                <a:off x="4034118" y="2160675"/>
                <a:ext cx="6648871" cy="875689"/>
              </a:xfrm>
              <a:prstGeom prst="rect">
                <a:avLst/>
              </a:prstGeom>
              <a:blipFill>
                <a:blip r:embed="rId4"/>
                <a:stretch>
                  <a:fillRect l="-19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B7F0BD1-AB4C-67C6-8F6C-696E4B3FF5E2}"/>
                  </a:ext>
                </a:extLst>
              </p:cNvPr>
              <p:cNvSpPr txBox="1"/>
              <p:nvPr/>
            </p:nvSpPr>
            <p:spPr>
              <a:xfrm>
                <a:off x="4034118" y="3821636"/>
                <a:ext cx="6341801" cy="915507"/>
              </a:xfrm>
              <a:prstGeom prst="rect">
                <a:avLst/>
              </a:prstGeom>
              <a:noFill/>
            </p:spPr>
            <p:txBody>
              <a:bodyPr wrap="none" rtlCol="0">
                <a:spAutoFit/>
              </a:bodyPr>
              <a:lstStyle/>
              <a:p>
                <a:r>
                  <a:rPr lang="zh-CN" altLang="en-US" sz="2800" dirty="0"/>
                  <a:t>综合法：</a:t>
                </a:r>
                <a14:m>
                  <m:oMath xmlns:m="http://schemas.openxmlformats.org/officeDocument/2006/math">
                    <m:r>
                      <a:rPr lang="zh-CN" altLang="en-US" sz="2800" dirty="0">
                        <a:latin typeface="Cambria Math" panose="02040503050406030204" pitchFamily="18" charset="0"/>
                      </a:rPr>
                      <m:t>股价指数</m:t>
                    </m:r>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nary>
                          <m:naryPr>
                            <m:chr m:val="∑"/>
                            <m:ctrlPr>
                              <a:rPr lang="en-US" altLang="zh-CN" sz="2800" i="1" dirty="0">
                                <a:latin typeface="Cambria Math" panose="02040503050406030204" pitchFamily="18" charset="0"/>
                              </a:rPr>
                            </m:ctrlPr>
                          </m:naryPr>
                          <m:sub>
                            <m:r>
                              <a:rPr lang="en-US" altLang="zh-CN" sz="2800" i="1" dirty="0">
                                <a:latin typeface="Cambria Math" panose="02040503050406030204" pitchFamily="18" charset="0"/>
                              </a:rPr>
                              <m:t>𝑖</m:t>
                            </m:r>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𝑛</m:t>
                            </m:r>
                          </m:sup>
                          <m:e>
                            <m:sSubSup>
                              <m:sSubSupPr>
                                <m:ctrlPr>
                                  <a:rPr lang="en-US" altLang="zh-CN" sz="2800" i="1" dirty="0">
                                    <a:latin typeface="Cambria Math" panose="02040503050406030204" pitchFamily="18" charset="0"/>
                                  </a:rPr>
                                </m:ctrlPr>
                              </m:sSubSupPr>
                              <m:e>
                                <m:r>
                                  <a:rPr lang="en-US" altLang="zh-CN" sz="2800" i="1" dirty="0">
                                    <a:latin typeface="Cambria Math" panose="02040503050406030204" pitchFamily="18" charset="0"/>
                                  </a:rPr>
                                  <m:t>𝑃</m:t>
                                </m:r>
                              </m:e>
                              <m:sub>
                                <m:r>
                                  <a:rPr lang="en-US" altLang="zh-CN" sz="2800" i="1" dirty="0">
                                    <a:latin typeface="Cambria Math" panose="02040503050406030204" pitchFamily="18" charset="0"/>
                                  </a:rPr>
                                  <m:t>1</m:t>
                                </m:r>
                              </m:sub>
                              <m:sup>
                                <m:r>
                                  <a:rPr lang="en-US" altLang="zh-CN" sz="2800" i="1" dirty="0">
                                    <a:latin typeface="Cambria Math" panose="02040503050406030204" pitchFamily="18" charset="0"/>
                                  </a:rPr>
                                  <m:t>𝑖</m:t>
                                </m:r>
                              </m:sup>
                            </m:sSubSup>
                          </m:e>
                        </m:nary>
                      </m:num>
                      <m:den>
                        <m:nary>
                          <m:naryPr>
                            <m:chr m:val="∑"/>
                            <m:ctrlPr>
                              <a:rPr lang="en-US" altLang="zh-CN" sz="2800" i="1" dirty="0">
                                <a:latin typeface="Cambria Math" panose="02040503050406030204" pitchFamily="18" charset="0"/>
                              </a:rPr>
                            </m:ctrlPr>
                          </m:naryPr>
                          <m:sub>
                            <m:r>
                              <a:rPr lang="en-US" altLang="zh-CN" sz="2800" i="1" dirty="0">
                                <a:latin typeface="Cambria Math" panose="02040503050406030204" pitchFamily="18" charset="0"/>
                              </a:rPr>
                              <m:t>𝑖</m:t>
                            </m:r>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𝑛</m:t>
                            </m:r>
                          </m:sup>
                          <m:e>
                            <m:sSubSup>
                              <m:sSubSupPr>
                                <m:ctrlPr>
                                  <a:rPr lang="en-US" altLang="zh-CN" sz="2800" i="1" dirty="0">
                                    <a:latin typeface="Cambria Math" panose="02040503050406030204" pitchFamily="18" charset="0"/>
                                  </a:rPr>
                                </m:ctrlPr>
                              </m:sSubSupPr>
                              <m:e>
                                <m:r>
                                  <a:rPr lang="en-US" altLang="zh-CN" sz="2800" i="1" dirty="0">
                                    <a:latin typeface="Cambria Math" panose="02040503050406030204" pitchFamily="18" charset="0"/>
                                  </a:rPr>
                                  <m:t>𝑃</m:t>
                                </m:r>
                              </m:e>
                              <m:sub>
                                <m:r>
                                  <a:rPr lang="en-US" altLang="zh-CN" sz="2800" b="0" i="1" dirty="0" smtClean="0">
                                    <a:latin typeface="Cambria Math" panose="02040503050406030204" pitchFamily="18" charset="0"/>
                                  </a:rPr>
                                  <m:t>0</m:t>
                                </m:r>
                              </m:sub>
                              <m:sup>
                                <m:r>
                                  <a:rPr lang="en-US" altLang="zh-CN" sz="2800" i="1" dirty="0">
                                    <a:latin typeface="Cambria Math" panose="02040503050406030204" pitchFamily="18" charset="0"/>
                                  </a:rPr>
                                  <m:t>𝑖</m:t>
                                </m:r>
                              </m:sup>
                            </m:sSubSup>
                          </m:e>
                        </m:nary>
                      </m:den>
                    </m:f>
                    <m:r>
                      <a:rPr lang="en-US" altLang="zh-CN" sz="2800" b="0" i="1" dirty="0" smtClean="0">
                        <a:latin typeface="Cambria Math" panose="02040503050406030204" pitchFamily="18" charset="0"/>
                        <a:ea typeface="Cambria Math" panose="02040503050406030204" pitchFamily="18" charset="0"/>
                      </a:rPr>
                      <m:t>×</m:t>
                    </m:r>
                    <m:r>
                      <a:rPr lang="zh-CN" altLang="en-US" sz="2800" i="1" dirty="0" smtClean="0">
                        <a:latin typeface="Cambria Math" panose="02040503050406030204" pitchFamily="18" charset="0"/>
                      </a:rPr>
                      <m:t>固定乘数</m:t>
                    </m:r>
                  </m:oMath>
                </a14:m>
                <a:endParaRPr lang="zh-CN" altLang="en-US" sz="2800" dirty="0"/>
              </a:p>
            </p:txBody>
          </p:sp>
        </mc:Choice>
        <mc:Fallback xmlns="">
          <p:sp>
            <p:nvSpPr>
              <p:cNvPr id="6" name="文本框 5">
                <a:extLst>
                  <a:ext uri="{FF2B5EF4-FFF2-40B4-BE49-F238E27FC236}">
                    <a16:creationId xmlns:a16="http://schemas.microsoft.com/office/drawing/2014/main" id="{CB7F0BD1-AB4C-67C6-8F6C-696E4B3FF5E2}"/>
                  </a:ext>
                </a:extLst>
              </p:cNvPr>
              <p:cNvSpPr txBox="1">
                <a:spLocks noRot="1" noChangeAspect="1" noMove="1" noResize="1" noEditPoints="1" noAdjustHandles="1" noChangeArrowheads="1" noChangeShapeType="1" noTextEdit="1"/>
              </p:cNvSpPr>
              <p:nvPr/>
            </p:nvSpPr>
            <p:spPr>
              <a:xfrm>
                <a:off x="4034118" y="3821636"/>
                <a:ext cx="6341801" cy="915507"/>
              </a:xfrm>
              <a:prstGeom prst="rect">
                <a:avLst/>
              </a:prstGeom>
              <a:blipFill>
                <a:blip r:embed="rId5"/>
                <a:stretch>
                  <a:fillRect l="-2019"/>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C0497056-F0DE-18B1-45A7-8C40CC799502}"/>
              </a:ext>
            </a:extLst>
          </p:cNvPr>
          <p:cNvCxnSpPr>
            <a:stCxn id="2" idx="3"/>
            <a:endCxn id="3" idx="1"/>
          </p:cNvCxnSpPr>
          <p:nvPr/>
        </p:nvCxnSpPr>
        <p:spPr>
          <a:xfrm flipV="1">
            <a:off x="3159127" y="2598520"/>
            <a:ext cx="874991" cy="830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82427AD6-AE6C-F09F-D400-3C1675E32E40}"/>
              </a:ext>
            </a:extLst>
          </p:cNvPr>
          <p:cNvCxnSpPr>
            <a:stCxn id="2" idx="3"/>
            <a:endCxn id="6" idx="1"/>
          </p:cNvCxnSpPr>
          <p:nvPr/>
        </p:nvCxnSpPr>
        <p:spPr>
          <a:xfrm>
            <a:off x="3159127" y="3429000"/>
            <a:ext cx="874991" cy="85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73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4" y="250621"/>
            <a:ext cx="141577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股价指数</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8930D2F3-7182-D608-0172-3379004322FE}"/>
              </a:ext>
            </a:extLst>
          </p:cNvPr>
          <p:cNvSpPr txBox="1"/>
          <p:nvPr/>
        </p:nvSpPr>
        <p:spPr>
          <a:xfrm>
            <a:off x="0" y="3176355"/>
            <a:ext cx="2339102" cy="523220"/>
          </a:xfrm>
          <a:prstGeom prst="rect">
            <a:avLst/>
          </a:prstGeom>
          <a:noFill/>
        </p:spPr>
        <p:txBody>
          <a:bodyPr wrap="none" rtlCol="0">
            <a:spAutoFit/>
          </a:bodyPr>
          <a:lstStyle/>
          <a:p>
            <a:pPr algn="l"/>
            <a:r>
              <a:rPr lang="zh-CN" altLang="en-US" sz="2800" dirty="0"/>
              <a:t>加权股价指数</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8E4B944-B55F-9E2A-6E3F-66A1471AEE6F}"/>
                  </a:ext>
                </a:extLst>
              </p:cNvPr>
              <p:cNvSpPr txBox="1"/>
              <p:nvPr/>
            </p:nvSpPr>
            <p:spPr>
              <a:xfrm>
                <a:off x="2604460" y="1667435"/>
                <a:ext cx="8449429" cy="896079"/>
              </a:xfrm>
              <a:prstGeom prst="rect">
                <a:avLst/>
              </a:prstGeom>
              <a:noFill/>
            </p:spPr>
            <p:txBody>
              <a:bodyPr wrap="none" rtlCol="0">
                <a:spAutoFit/>
              </a:bodyPr>
              <a:lstStyle/>
              <a:p>
                <a:r>
                  <a:rPr lang="zh-CN" altLang="en-US" sz="2800" dirty="0"/>
                  <a:t>拉斯拜尔指数：</a:t>
                </a:r>
                <a14:m>
                  <m:oMath xmlns:m="http://schemas.openxmlformats.org/officeDocument/2006/math">
                    <m:r>
                      <a:rPr lang="zh-CN" altLang="en-US" sz="2800" i="1" dirty="0" smtClean="0">
                        <a:latin typeface="Cambria Math" panose="02040503050406030204" pitchFamily="18" charset="0"/>
                      </a:rPr>
                      <m:t>加权股价指数</m:t>
                    </m:r>
                    <m:r>
                      <a:rPr lang="en-US" altLang="zh-CN" sz="2800" b="0" i="0" dirty="0" smtClean="0">
                        <a:latin typeface="Cambria Math" panose="02040503050406030204" pitchFamily="18" charset="0"/>
                      </a:rPr>
                      <m:t>=</m:t>
                    </m:r>
                    <m:f>
                      <m:fPr>
                        <m:ctrlPr>
                          <a:rPr lang="en-US" altLang="zh-CN" sz="2800" i="1" dirty="0">
                            <a:latin typeface="Cambria Math" panose="02040503050406030204" pitchFamily="18" charset="0"/>
                          </a:rPr>
                        </m:ctrlPr>
                      </m:fPr>
                      <m:num>
                        <m:nary>
                          <m:naryPr>
                            <m:chr m:val="∑"/>
                            <m:ctrlPr>
                              <a:rPr lang="en-US" altLang="zh-CN" sz="2800" i="1" dirty="0">
                                <a:latin typeface="Cambria Math" panose="02040503050406030204" pitchFamily="18" charset="0"/>
                              </a:rPr>
                            </m:ctrlPr>
                          </m:naryPr>
                          <m:sub>
                            <m:r>
                              <a:rPr lang="en-US" altLang="zh-CN" sz="2800" i="1" dirty="0">
                                <a:latin typeface="Cambria Math" panose="02040503050406030204" pitchFamily="18" charset="0"/>
                              </a:rPr>
                              <m:t>𝑖</m:t>
                            </m:r>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𝑛</m:t>
                            </m:r>
                          </m:sup>
                          <m:e>
                            <m:sSubSup>
                              <m:sSubSupPr>
                                <m:ctrlPr>
                                  <a:rPr lang="en-US" altLang="zh-CN" sz="2800" i="1" dirty="0">
                                    <a:latin typeface="Cambria Math" panose="02040503050406030204" pitchFamily="18" charset="0"/>
                                  </a:rPr>
                                </m:ctrlPr>
                              </m:sSubSupPr>
                              <m:e>
                                <m:r>
                                  <a:rPr lang="en-US" altLang="zh-CN" sz="2800" i="1" dirty="0">
                                    <a:latin typeface="Cambria Math" panose="02040503050406030204" pitchFamily="18" charset="0"/>
                                  </a:rPr>
                                  <m:t>𝑃</m:t>
                                </m:r>
                              </m:e>
                              <m:sub>
                                <m:r>
                                  <a:rPr lang="en-US" altLang="zh-CN" sz="2800" i="1" dirty="0">
                                    <a:latin typeface="Cambria Math" panose="02040503050406030204" pitchFamily="18" charset="0"/>
                                  </a:rPr>
                                  <m:t>1</m:t>
                                </m:r>
                              </m:sub>
                              <m:sup>
                                <m:r>
                                  <a:rPr lang="en-US" altLang="zh-CN" sz="2800" i="1" dirty="0">
                                    <a:latin typeface="Cambria Math" panose="02040503050406030204" pitchFamily="18" charset="0"/>
                                  </a:rPr>
                                  <m:t>𝑖</m:t>
                                </m:r>
                              </m:sup>
                            </m:sSubSup>
                          </m:e>
                        </m:nary>
                        <m:sSubSup>
                          <m:sSubSupPr>
                            <m:ctrlPr>
                              <a:rPr lang="en-US" altLang="zh-CN" sz="2800" i="1" dirty="0" smtClean="0">
                                <a:solidFill>
                                  <a:schemeClr val="accent1"/>
                                </a:solidFill>
                                <a:latin typeface="Cambria Math" panose="02040503050406030204" pitchFamily="18" charset="0"/>
                              </a:rPr>
                            </m:ctrlPr>
                          </m:sSubSupPr>
                          <m:e>
                            <m:r>
                              <a:rPr lang="en-US" altLang="zh-CN" sz="2800" i="1" dirty="0">
                                <a:solidFill>
                                  <a:schemeClr val="accent1"/>
                                </a:solidFill>
                                <a:latin typeface="Cambria Math" panose="02040503050406030204" pitchFamily="18" charset="0"/>
                              </a:rPr>
                              <m:t>·</m:t>
                            </m:r>
                            <m:r>
                              <a:rPr lang="en-US" altLang="zh-CN" sz="2800" i="1" dirty="0">
                                <a:solidFill>
                                  <a:schemeClr val="accent1"/>
                                </a:solidFill>
                                <a:latin typeface="Cambria Math" panose="02040503050406030204" pitchFamily="18" charset="0"/>
                              </a:rPr>
                              <m:t>𝑄</m:t>
                            </m:r>
                          </m:e>
                          <m:sub>
                            <m:r>
                              <a:rPr lang="en-US" altLang="zh-CN" sz="2800" i="1" dirty="0">
                                <a:solidFill>
                                  <a:schemeClr val="accent1"/>
                                </a:solidFill>
                                <a:latin typeface="Cambria Math" panose="02040503050406030204" pitchFamily="18" charset="0"/>
                              </a:rPr>
                              <m:t>0</m:t>
                            </m:r>
                          </m:sub>
                          <m:sup>
                            <m:r>
                              <a:rPr lang="en-US" altLang="zh-CN" sz="2800" i="1" dirty="0">
                                <a:solidFill>
                                  <a:schemeClr val="accent1"/>
                                </a:solidFill>
                                <a:latin typeface="Cambria Math" panose="02040503050406030204" pitchFamily="18" charset="0"/>
                              </a:rPr>
                              <m:t>𝑖</m:t>
                            </m:r>
                          </m:sup>
                        </m:sSubSup>
                      </m:num>
                      <m:den>
                        <m:nary>
                          <m:naryPr>
                            <m:chr m:val="∑"/>
                            <m:ctrlPr>
                              <a:rPr lang="en-US" altLang="zh-CN" sz="2800" i="1" dirty="0">
                                <a:latin typeface="Cambria Math" panose="02040503050406030204" pitchFamily="18" charset="0"/>
                              </a:rPr>
                            </m:ctrlPr>
                          </m:naryPr>
                          <m:sub>
                            <m:r>
                              <a:rPr lang="en-US" altLang="zh-CN" sz="2800" i="1" dirty="0">
                                <a:latin typeface="Cambria Math" panose="02040503050406030204" pitchFamily="18" charset="0"/>
                              </a:rPr>
                              <m:t>𝑖</m:t>
                            </m:r>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𝑛</m:t>
                            </m:r>
                          </m:sup>
                          <m:e>
                            <m:sSubSup>
                              <m:sSubSupPr>
                                <m:ctrlPr>
                                  <a:rPr lang="en-US" altLang="zh-CN" sz="2800" i="1" dirty="0">
                                    <a:latin typeface="Cambria Math" panose="02040503050406030204" pitchFamily="18" charset="0"/>
                                  </a:rPr>
                                </m:ctrlPr>
                              </m:sSubSupPr>
                              <m:e>
                                <m:r>
                                  <a:rPr lang="en-US" altLang="zh-CN" sz="2800" i="1" dirty="0">
                                    <a:latin typeface="Cambria Math" panose="02040503050406030204" pitchFamily="18" charset="0"/>
                                  </a:rPr>
                                  <m:t>𝑃</m:t>
                                </m:r>
                              </m:e>
                              <m:sub>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𝑖</m:t>
                                </m:r>
                              </m:sup>
                            </m:sSubSup>
                            <m:sSubSup>
                              <m:sSubSupPr>
                                <m:ctrlPr>
                                  <a:rPr lang="en-US" altLang="zh-CN" sz="2800" i="1" dirty="0" smtClean="0">
                                    <a:solidFill>
                                      <a:schemeClr val="accent1"/>
                                    </a:solidFill>
                                    <a:latin typeface="Cambria Math" panose="02040503050406030204" pitchFamily="18" charset="0"/>
                                  </a:rPr>
                                </m:ctrlPr>
                              </m:sSubSupPr>
                              <m:e>
                                <m:r>
                                  <a:rPr lang="en-US" altLang="zh-CN" sz="2800" i="1" dirty="0" smtClean="0">
                                    <a:solidFill>
                                      <a:schemeClr val="accent1"/>
                                    </a:solidFill>
                                    <a:latin typeface="Cambria Math" panose="02040503050406030204" pitchFamily="18" charset="0"/>
                                  </a:rPr>
                                  <m:t>·</m:t>
                                </m:r>
                                <m:r>
                                  <a:rPr lang="en-US" altLang="zh-CN" sz="2800" b="0" i="1" dirty="0" smtClean="0">
                                    <a:solidFill>
                                      <a:schemeClr val="accent1"/>
                                    </a:solidFill>
                                    <a:latin typeface="Cambria Math" panose="02040503050406030204" pitchFamily="18" charset="0"/>
                                  </a:rPr>
                                  <m:t>𝑄</m:t>
                                </m:r>
                              </m:e>
                              <m:sub>
                                <m:r>
                                  <a:rPr lang="en-US" altLang="zh-CN" sz="2800" i="1" dirty="0">
                                    <a:solidFill>
                                      <a:schemeClr val="accent1"/>
                                    </a:solidFill>
                                    <a:latin typeface="Cambria Math" panose="02040503050406030204" pitchFamily="18" charset="0"/>
                                  </a:rPr>
                                  <m:t>0</m:t>
                                </m:r>
                              </m:sub>
                              <m:sup>
                                <m:r>
                                  <a:rPr lang="en-US" altLang="zh-CN" sz="2800" i="1" dirty="0">
                                    <a:solidFill>
                                      <a:schemeClr val="accent1"/>
                                    </a:solidFill>
                                    <a:latin typeface="Cambria Math" panose="02040503050406030204" pitchFamily="18" charset="0"/>
                                  </a:rPr>
                                  <m:t>𝑖</m:t>
                                </m:r>
                              </m:sup>
                            </m:sSubSup>
                          </m:e>
                        </m:nary>
                      </m:den>
                    </m:f>
                    <m:r>
                      <a:rPr lang="en-US" altLang="zh-CN" sz="2800" i="1" dirty="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rPr>
                      <m:t>固定乘数</m:t>
                    </m:r>
                  </m:oMath>
                </a14:m>
                <a:endParaRPr lang="zh-CN" altLang="en-US" sz="2800" dirty="0"/>
              </a:p>
            </p:txBody>
          </p:sp>
        </mc:Choice>
        <mc:Fallback xmlns="">
          <p:sp>
            <p:nvSpPr>
              <p:cNvPr id="3" name="文本框 2">
                <a:extLst>
                  <a:ext uri="{FF2B5EF4-FFF2-40B4-BE49-F238E27FC236}">
                    <a16:creationId xmlns:a16="http://schemas.microsoft.com/office/drawing/2014/main" id="{48E4B944-B55F-9E2A-6E3F-66A1471AEE6F}"/>
                  </a:ext>
                </a:extLst>
              </p:cNvPr>
              <p:cNvSpPr txBox="1">
                <a:spLocks noRot="1" noChangeAspect="1" noMove="1" noResize="1" noEditPoints="1" noAdjustHandles="1" noChangeArrowheads="1" noChangeShapeType="1" noTextEdit="1"/>
              </p:cNvSpPr>
              <p:nvPr/>
            </p:nvSpPr>
            <p:spPr>
              <a:xfrm>
                <a:off x="2604460" y="1667435"/>
                <a:ext cx="8449429" cy="896079"/>
              </a:xfrm>
              <a:prstGeom prst="rect">
                <a:avLst/>
              </a:prstGeom>
              <a:blipFill>
                <a:blip r:embed="rId4"/>
                <a:stretch>
                  <a:fillRect l="-14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5DF43C8-DE0B-7EF5-89A4-522755B89D88}"/>
                  </a:ext>
                </a:extLst>
              </p:cNvPr>
              <p:cNvSpPr txBox="1"/>
              <p:nvPr/>
            </p:nvSpPr>
            <p:spPr>
              <a:xfrm>
                <a:off x="2604460" y="2990182"/>
                <a:ext cx="8198011" cy="895566"/>
              </a:xfrm>
              <a:prstGeom prst="rect">
                <a:avLst/>
              </a:prstGeom>
              <a:noFill/>
            </p:spPr>
            <p:txBody>
              <a:bodyPr wrap="square" rtlCol="0">
                <a:spAutoFit/>
              </a:bodyPr>
              <a:lstStyle/>
              <a:p>
                <a:r>
                  <a:rPr lang="zh-CN" altLang="en-US" sz="2800" dirty="0">
                    <a:solidFill>
                      <a:srgbClr val="FF0000"/>
                    </a:solidFill>
                  </a:rPr>
                  <a:t>派许指数</a:t>
                </a:r>
                <a:r>
                  <a:rPr lang="zh-CN" altLang="en-US" sz="2800" dirty="0"/>
                  <a:t>：</a:t>
                </a:r>
                <a14:m>
                  <m:oMath xmlns:m="http://schemas.openxmlformats.org/officeDocument/2006/math">
                    <m:r>
                      <a:rPr lang="zh-CN" altLang="en-US" sz="2800" i="1" dirty="0" smtClean="0">
                        <a:latin typeface="Cambria Math" panose="02040503050406030204" pitchFamily="18" charset="0"/>
                      </a:rPr>
                      <m:t>加权股价指数</m:t>
                    </m:r>
                    <m:r>
                      <a:rPr lang="en-US" altLang="zh-CN" sz="2800" b="0" i="0" dirty="0" smtClean="0">
                        <a:latin typeface="Cambria Math" panose="02040503050406030204" pitchFamily="18" charset="0"/>
                      </a:rPr>
                      <m:t>=</m:t>
                    </m:r>
                    <m:f>
                      <m:fPr>
                        <m:ctrlPr>
                          <a:rPr lang="en-US" altLang="zh-CN" sz="2800" i="1" dirty="0">
                            <a:latin typeface="Cambria Math" panose="02040503050406030204" pitchFamily="18" charset="0"/>
                          </a:rPr>
                        </m:ctrlPr>
                      </m:fPr>
                      <m:num>
                        <m:nary>
                          <m:naryPr>
                            <m:chr m:val="∑"/>
                            <m:ctrlPr>
                              <a:rPr lang="en-US" altLang="zh-CN" sz="2800" i="1" dirty="0">
                                <a:latin typeface="Cambria Math" panose="02040503050406030204" pitchFamily="18" charset="0"/>
                              </a:rPr>
                            </m:ctrlPr>
                          </m:naryPr>
                          <m:sub>
                            <m:r>
                              <a:rPr lang="en-US" altLang="zh-CN" sz="2800" i="1" dirty="0">
                                <a:latin typeface="Cambria Math" panose="02040503050406030204" pitchFamily="18" charset="0"/>
                              </a:rPr>
                              <m:t>𝑖</m:t>
                            </m:r>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𝑛</m:t>
                            </m:r>
                          </m:sup>
                          <m:e>
                            <m:sSubSup>
                              <m:sSubSupPr>
                                <m:ctrlPr>
                                  <a:rPr lang="en-US" altLang="zh-CN" sz="2800" i="1" dirty="0">
                                    <a:latin typeface="Cambria Math" panose="02040503050406030204" pitchFamily="18" charset="0"/>
                                  </a:rPr>
                                </m:ctrlPr>
                              </m:sSubSupPr>
                              <m:e>
                                <m:r>
                                  <a:rPr lang="en-US" altLang="zh-CN" sz="2800" i="1" dirty="0">
                                    <a:latin typeface="Cambria Math" panose="02040503050406030204" pitchFamily="18" charset="0"/>
                                  </a:rPr>
                                  <m:t>𝑃</m:t>
                                </m:r>
                              </m:e>
                              <m:sub>
                                <m:r>
                                  <a:rPr lang="en-US" altLang="zh-CN" sz="2800" i="1" dirty="0">
                                    <a:latin typeface="Cambria Math" panose="02040503050406030204" pitchFamily="18" charset="0"/>
                                  </a:rPr>
                                  <m:t>1</m:t>
                                </m:r>
                              </m:sub>
                              <m:sup>
                                <m:r>
                                  <a:rPr lang="en-US" altLang="zh-CN" sz="2800" i="1" dirty="0">
                                    <a:latin typeface="Cambria Math" panose="02040503050406030204" pitchFamily="18" charset="0"/>
                                  </a:rPr>
                                  <m:t>𝑖</m:t>
                                </m:r>
                              </m:sup>
                            </m:sSubSup>
                          </m:e>
                        </m:nary>
                        <m:sSubSup>
                          <m:sSubSupPr>
                            <m:ctrlPr>
                              <a:rPr lang="en-US" altLang="zh-CN" sz="2800" i="1" dirty="0" smtClean="0">
                                <a:solidFill>
                                  <a:schemeClr val="accent1"/>
                                </a:solidFill>
                                <a:latin typeface="Cambria Math" panose="02040503050406030204" pitchFamily="18" charset="0"/>
                              </a:rPr>
                            </m:ctrlPr>
                          </m:sSubSupPr>
                          <m:e>
                            <m:r>
                              <a:rPr lang="en-US" altLang="zh-CN" sz="2800" i="1" dirty="0">
                                <a:solidFill>
                                  <a:schemeClr val="accent1"/>
                                </a:solidFill>
                                <a:latin typeface="Cambria Math" panose="02040503050406030204" pitchFamily="18" charset="0"/>
                              </a:rPr>
                              <m:t>·</m:t>
                            </m:r>
                            <m:r>
                              <a:rPr lang="en-US" altLang="zh-CN" sz="2800" i="1" dirty="0">
                                <a:solidFill>
                                  <a:schemeClr val="accent1"/>
                                </a:solidFill>
                                <a:latin typeface="Cambria Math" panose="02040503050406030204" pitchFamily="18" charset="0"/>
                              </a:rPr>
                              <m:t>𝑄</m:t>
                            </m:r>
                          </m:e>
                          <m:sub>
                            <m:r>
                              <a:rPr lang="en-US" altLang="zh-CN" sz="2800" b="0" i="1" dirty="0" smtClean="0">
                                <a:solidFill>
                                  <a:schemeClr val="accent1"/>
                                </a:solidFill>
                                <a:latin typeface="Cambria Math" panose="02040503050406030204" pitchFamily="18" charset="0"/>
                              </a:rPr>
                              <m:t>1</m:t>
                            </m:r>
                          </m:sub>
                          <m:sup>
                            <m:r>
                              <a:rPr lang="en-US" altLang="zh-CN" sz="2800" i="1" dirty="0">
                                <a:solidFill>
                                  <a:schemeClr val="accent1"/>
                                </a:solidFill>
                                <a:latin typeface="Cambria Math" panose="02040503050406030204" pitchFamily="18" charset="0"/>
                              </a:rPr>
                              <m:t>𝑖</m:t>
                            </m:r>
                          </m:sup>
                        </m:sSubSup>
                      </m:num>
                      <m:den>
                        <m:nary>
                          <m:naryPr>
                            <m:chr m:val="∑"/>
                            <m:ctrlPr>
                              <a:rPr lang="en-US" altLang="zh-CN" sz="2800" i="1" dirty="0">
                                <a:latin typeface="Cambria Math" panose="02040503050406030204" pitchFamily="18" charset="0"/>
                              </a:rPr>
                            </m:ctrlPr>
                          </m:naryPr>
                          <m:sub>
                            <m:r>
                              <a:rPr lang="en-US" altLang="zh-CN" sz="2800" i="1" dirty="0">
                                <a:latin typeface="Cambria Math" panose="02040503050406030204" pitchFamily="18" charset="0"/>
                              </a:rPr>
                              <m:t>𝑖</m:t>
                            </m:r>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𝑛</m:t>
                            </m:r>
                          </m:sup>
                          <m:e>
                            <m:sSubSup>
                              <m:sSubSupPr>
                                <m:ctrlPr>
                                  <a:rPr lang="en-US" altLang="zh-CN" sz="2800" i="1" dirty="0">
                                    <a:latin typeface="Cambria Math" panose="02040503050406030204" pitchFamily="18" charset="0"/>
                                  </a:rPr>
                                </m:ctrlPr>
                              </m:sSubSupPr>
                              <m:e>
                                <m:r>
                                  <a:rPr lang="en-US" altLang="zh-CN" sz="2800" i="1" dirty="0">
                                    <a:latin typeface="Cambria Math" panose="02040503050406030204" pitchFamily="18" charset="0"/>
                                  </a:rPr>
                                  <m:t>𝑃</m:t>
                                </m:r>
                              </m:e>
                              <m:sub>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𝑖</m:t>
                                </m:r>
                              </m:sup>
                            </m:sSubSup>
                            <m:sSubSup>
                              <m:sSubSupPr>
                                <m:ctrlPr>
                                  <a:rPr lang="en-US" altLang="zh-CN" sz="2800" i="1" dirty="0" smtClean="0">
                                    <a:solidFill>
                                      <a:schemeClr val="accent1"/>
                                    </a:solidFill>
                                    <a:latin typeface="Cambria Math" panose="02040503050406030204" pitchFamily="18" charset="0"/>
                                  </a:rPr>
                                </m:ctrlPr>
                              </m:sSubSupPr>
                              <m:e>
                                <m:r>
                                  <a:rPr lang="en-US" altLang="zh-CN" sz="2800" i="1" dirty="0" smtClean="0">
                                    <a:solidFill>
                                      <a:schemeClr val="accent1"/>
                                    </a:solidFill>
                                    <a:latin typeface="Cambria Math" panose="02040503050406030204" pitchFamily="18" charset="0"/>
                                  </a:rPr>
                                  <m:t>·</m:t>
                                </m:r>
                                <m:r>
                                  <a:rPr lang="en-US" altLang="zh-CN" sz="2800" b="0" i="1" dirty="0" smtClean="0">
                                    <a:solidFill>
                                      <a:schemeClr val="accent1"/>
                                    </a:solidFill>
                                    <a:latin typeface="Cambria Math" panose="02040503050406030204" pitchFamily="18" charset="0"/>
                                  </a:rPr>
                                  <m:t>𝑄</m:t>
                                </m:r>
                              </m:e>
                              <m:sub>
                                <m:r>
                                  <a:rPr lang="en-US" altLang="zh-CN" sz="2800" b="0" i="1" dirty="0" smtClean="0">
                                    <a:solidFill>
                                      <a:schemeClr val="accent1"/>
                                    </a:solidFill>
                                    <a:latin typeface="Cambria Math" panose="02040503050406030204" pitchFamily="18" charset="0"/>
                                  </a:rPr>
                                  <m:t>1</m:t>
                                </m:r>
                              </m:sub>
                              <m:sup>
                                <m:r>
                                  <a:rPr lang="en-US" altLang="zh-CN" sz="2800" i="1" dirty="0">
                                    <a:solidFill>
                                      <a:schemeClr val="accent1"/>
                                    </a:solidFill>
                                    <a:latin typeface="Cambria Math" panose="02040503050406030204" pitchFamily="18" charset="0"/>
                                  </a:rPr>
                                  <m:t>𝑖</m:t>
                                </m:r>
                              </m:sup>
                            </m:sSubSup>
                          </m:e>
                        </m:nary>
                      </m:den>
                    </m:f>
                    <m:r>
                      <a:rPr lang="en-US" altLang="zh-CN" sz="2800" i="1" dirty="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rPr>
                      <m:t>固定乘数</m:t>
                    </m:r>
                  </m:oMath>
                </a14:m>
                <a:endParaRPr lang="zh-CN" altLang="en-US" sz="2800" dirty="0"/>
              </a:p>
            </p:txBody>
          </p:sp>
        </mc:Choice>
        <mc:Fallback xmlns="">
          <p:sp>
            <p:nvSpPr>
              <p:cNvPr id="6" name="文本框 5">
                <a:extLst>
                  <a:ext uri="{FF2B5EF4-FFF2-40B4-BE49-F238E27FC236}">
                    <a16:creationId xmlns:a16="http://schemas.microsoft.com/office/drawing/2014/main" id="{05DF43C8-DE0B-7EF5-89A4-522755B89D88}"/>
                  </a:ext>
                </a:extLst>
              </p:cNvPr>
              <p:cNvSpPr txBox="1">
                <a:spLocks noRot="1" noChangeAspect="1" noMove="1" noResize="1" noEditPoints="1" noAdjustHandles="1" noChangeArrowheads="1" noChangeShapeType="1" noTextEdit="1"/>
              </p:cNvSpPr>
              <p:nvPr/>
            </p:nvSpPr>
            <p:spPr>
              <a:xfrm>
                <a:off x="2604460" y="2990182"/>
                <a:ext cx="8198011" cy="895566"/>
              </a:xfrm>
              <a:prstGeom prst="rect">
                <a:avLst/>
              </a:prstGeom>
              <a:blipFill>
                <a:blip r:embed="rId5"/>
                <a:stretch>
                  <a:fillRect l="-1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59DD24C-95A0-EAD3-0DE8-2A3D85A648F2}"/>
                  </a:ext>
                </a:extLst>
              </p:cNvPr>
              <p:cNvSpPr txBox="1"/>
              <p:nvPr/>
            </p:nvSpPr>
            <p:spPr>
              <a:xfrm>
                <a:off x="2604460" y="4294999"/>
                <a:ext cx="9699130" cy="1365374"/>
              </a:xfrm>
              <a:prstGeom prst="rect">
                <a:avLst/>
              </a:prstGeom>
              <a:noFill/>
            </p:spPr>
            <p:txBody>
              <a:bodyPr wrap="square" rtlCol="0">
                <a:spAutoFit/>
              </a:bodyPr>
              <a:lstStyle/>
              <a:p>
                <a:r>
                  <a:rPr lang="zh-CN" altLang="en-US" sz="2800" dirty="0"/>
                  <a:t>费雪指数：</a:t>
                </a:r>
                <a14:m>
                  <m:oMath xmlns:m="http://schemas.openxmlformats.org/officeDocument/2006/math">
                    <m:r>
                      <a:rPr lang="zh-CN" altLang="en-US" sz="2800" i="1" dirty="0" smtClean="0">
                        <a:latin typeface="Cambria Math" panose="02040503050406030204" pitchFamily="18" charset="0"/>
                      </a:rPr>
                      <m:t>加权股价指数</m:t>
                    </m:r>
                    <m:r>
                      <a:rPr lang="en-US" altLang="zh-CN" sz="2800" b="0" i="0" dirty="0" smtClean="0">
                        <a:latin typeface="Cambria Math" panose="02040503050406030204" pitchFamily="18" charset="0"/>
                      </a:rPr>
                      <m:t>=</m:t>
                    </m:r>
                    <m:rad>
                      <m:radPr>
                        <m:degHide m:val="on"/>
                        <m:ctrlPr>
                          <a:rPr lang="en-US" altLang="zh-CN" sz="2800" b="0" i="1" dirty="0" smtClean="0">
                            <a:latin typeface="Cambria Math" panose="02040503050406030204" pitchFamily="18" charset="0"/>
                          </a:rPr>
                        </m:ctrlPr>
                      </m:radPr>
                      <m:deg/>
                      <m:e>
                        <m:f>
                          <m:fPr>
                            <m:ctrlPr>
                              <a:rPr lang="en-US" altLang="zh-CN" sz="2800" i="1" dirty="0">
                                <a:latin typeface="Cambria Math" panose="02040503050406030204" pitchFamily="18" charset="0"/>
                              </a:rPr>
                            </m:ctrlPr>
                          </m:fPr>
                          <m:num>
                            <m:nary>
                              <m:naryPr>
                                <m:chr m:val="∑"/>
                                <m:ctrlPr>
                                  <a:rPr lang="en-US" altLang="zh-CN" sz="2800" i="1" dirty="0">
                                    <a:latin typeface="Cambria Math" panose="02040503050406030204" pitchFamily="18" charset="0"/>
                                  </a:rPr>
                                </m:ctrlPr>
                              </m:naryPr>
                              <m:sub>
                                <m:r>
                                  <a:rPr lang="en-US" altLang="zh-CN" sz="2800" i="1" dirty="0">
                                    <a:latin typeface="Cambria Math" panose="02040503050406030204" pitchFamily="18" charset="0"/>
                                  </a:rPr>
                                  <m:t>𝑖</m:t>
                                </m:r>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𝑛</m:t>
                                </m:r>
                              </m:sup>
                              <m:e>
                                <m:sSubSup>
                                  <m:sSubSupPr>
                                    <m:ctrlPr>
                                      <a:rPr lang="en-US" altLang="zh-CN" sz="2800" i="1" dirty="0">
                                        <a:latin typeface="Cambria Math" panose="02040503050406030204" pitchFamily="18" charset="0"/>
                                      </a:rPr>
                                    </m:ctrlPr>
                                  </m:sSubSupPr>
                                  <m:e>
                                    <m:r>
                                      <a:rPr lang="en-US" altLang="zh-CN" sz="2800" i="1" dirty="0">
                                        <a:latin typeface="Cambria Math" panose="02040503050406030204" pitchFamily="18" charset="0"/>
                                      </a:rPr>
                                      <m:t>𝑃</m:t>
                                    </m:r>
                                  </m:e>
                                  <m:sub>
                                    <m:r>
                                      <a:rPr lang="en-US" altLang="zh-CN" sz="2800" i="1" dirty="0">
                                        <a:latin typeface="Cambria Math" panose="02040503050406030204" pitchFamily="18" charset="0"/>
                                      </a:rPr>
                                      <m:t>1</m:t>
                                    </m:r>
                                  </m:sub>
                                  <m:sup>
                                    <m:r>
                                      <a:rPr lang="en-US" altLang="zh-CN" sz="2800" i="1" dirty="0">
                                        <a:latin typeface="Cambria Math" panose="02040503050406030204" pitchFamily="18" charset="0"/>
                                      </a:rPr>
                                      <m:t>𝑖</m:t>
                                    </m:r>
                                  </m:sup>
                                </m:sSubSup>
                              </m:e>
                            </m:nary>
                            <m:sSubSup>
                              <m:sSubSupPr>
                                <m:ctrlPr>
                                  <a:rPr lang="en-US" altLang="zh-CN" sz="2800" i="1" dirty="0">
                                    <a:solidFill>
                                      <a:schemeClr val="accent1"/>
                                    </a:solidFill>
                                    <a:latin typeface="Cambria Math" panose="02040503050406030204" pitchFamily="18" charset="0"/>
                                  </a:rPr>
                                </m:ctrlPr>
                              </m:sSubSupPr>
                              <m:e>
                                <m:r>
                                  <a:rPr lang="en-US" altLang="zh-CN" sz="2800" i="1" dirty="0">
                                    <a:solidFill>
                                      <a:schemeClr val="accent1"/>
                                    </a:solidFill>
                                    <a:latin typeface="Cambria Math" panose="02040503050406030204" pitchFamily="18" charset="0"/>
                                  </a:rPr>
                                  <m:t>·</m:t>
                                </m:r>
                                <m:r>
                                  <a:rPr lang="en-US" altLang="zh-CN" sz="2800" i="1" dirty="0">
                                    <a:solidFill>
                                      <a:schemeClr val="accent1"/>
                                    </a:solidFill>
                                    <a:latin typeface="Cambria Math" panose="02040503050406030204" pitchFamily="18" charset="0"/>
                                  </a:rPr>
                                  <m:t>𝑄</m:t>
                                </m:r>
                              </m:e>
                              <m:sub>
                                <m:r>
                                  <a:rPr lang="en-US" altLang="zh-CN" sz="2800" i="1" dirty="0">
                                    <a:solidFill>
                                      <a:schemeClr val="accent1"/>
                                    </a:solidFill>
                                    <a:latin typeface="Cambria Math" panose="02040503050406030204" pitchFamily="18" charset="0"/>
                                  </a:rPr>
                                  <m:t>0</m:t>
                                </m:r>
                              </m:sub>
                              <m:sup>
                                <m:r>
                                  <a:rPr lang="en-US" altLang="zh-CN" sz="2800" i="1" dirty="0">
                                    <a:solidFill>
                                      <a:schemeClr val="accent1"/>
                                    </a:solidFill>
                                    <a:latin typeface="Cambria Math" panose="02040503050406030204" pitchFamily="18" charset="0"/>
                                  </a:rPr>
                                  <m:t>𝑖</m:t>
                                </m:r>
                              </m:sup>
                            </m:sSubSup>
                          </m:num>
                          <m:den>
                            <m:nary>
                              <m:naryPr>
                                <m:chr m:val="∑"/>
                                <m:ctrlPr>
                                  <a:rPr lang="en-US" altLang="zh-CN" sz="2800" i="1" dirty="0">
                                    <a:latin typeface="Cambria Math" panose="02040503050406030204" pitchFamily="18" charset="0"/>
                                  </a:rPr>
                                </m:ctrlPr>
                              </m:naryPr>
                              <m:sub>
                                <m:r>
                                  <a:rPr lang="en-US" altLang="zh-CN" sz="2800" i="1" dirty="0">
                                    <a:latin typeface="Cambria Math" panose="02040503050406030204" pitchFamily="18" charset="0"/>
                                  </a:rPr>
                                  <m:t>𝑖</m:t>
                                </m:r>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𝑛</m:t>
                                </m:r>
                              </m:sup>
                              <m:e>
                                <m:sSubSup>
                                  <m:sSubSupPr>
                                    <m:ctrlPr>
                                      <a:rPr lang="en-US" altLang="zh-CN" sz="2800" i="1" dirty="0">
                                        <a:latin typeface="Cambria Math" panose="02040503050406030204" pitchFamily="18" charset="0"/>
                                      </a:rPr>
                                    </m:ctrlPr>
                                  </m:sSubSupPr>
                                  <m:e>
                                    <m:r>
                                      <a:rPr lang="en-US" altLang="zh-CN" sz="2800" i="1" dirty="0">
                                        <a:latin typeface="Cambria Math" panose="02040503050406030204" pitchFamily="18" charset="0"/>
                                      </a:rPr>
                                      <m:t>𝑃</m:t>
                                    </m:r>
                                  </m:e>
                                  <m:sub>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𝑖</m:t>
                                    </m:r>
                                  </m:sup>
                                </m:sSubSup>
                                <m:sSubSup>
                                  <m:sSubSupPr>
                                    <m:ctrlPr>
                                      <a:rPr lang="en-US" altLang="zh-CN" sz="2800" i="1" dirty="0">
                                        <a:solidFill>
                                          <a:schemeClr val="accent1"/>
                                        </a:solidFill>
                                        <a:latin typeface="Cambria Math" panose="02040503050406030204" pitchFamily="18" charset="0"/>
                                      </a:rPr>
                                    </m:ctrlPr>
                                  </m:sSubSupPr>
                                  <m:e>
                                    <m:r>
                                      <a:rPr lang="en-US" altLang="zh-CN" sz="2800" i="1" dirty="0">
                                        <a:solidFill>
                                          <a:schemeClr val="accent1"/>
                                        </a:solidFill>
                                        <a:latin typeface="Cambria Math" panose="02040503050406030204" pitchFamily="18" charset="0"/>
                                      </a:rPr>
                                      <m:t>·</m:t>
                                    </m:r>
                                    <m:r>
                                      <a:rPr lang="en-US" altLang="zh-CN" sz="2800" i="1" dirty="0">
                                        <a:solidFill>
                                          <a:schemeClr val="accent1"/>
                                        </a:solidFill>
                                        <a:latin typeface="Cambria Math" panose="02040503050406030204" pitchFamily="18" charset="0"/>
                                      </a:rPr>
                                      <m:t>𝑄</m:t>
                                    </m:r>
                                  </m:e>
                                  <m:sub>
                                    <m:r>
                                      <a:rPr lang="en-US" altLang="zh-CN" sz="2800" i="1" dirty="0">
                                        <a:solidFill>
                                          <a:schemeClr val="accent1"/>
                                        </a:solidFill>
                                        <a:latin typeface="Cambria Math" panose="02040503050406030204" pitchFamily="18" charset="0"/>
                                      </a:rPr>
                                      <m:t>0</m:t>
                                    </m:r>
                                  </m:sub>
                                  <m:sup>
                                    <m:r>
                                      <a:rPr lang="en-US" altLang="zh-CN" sz="2800" i="1" dirty="0">
                                        <a:solidFill>
                                          <a:schemeClr val="accent1"/>
                                        </a:solidFill>
                                        <a:latin typeface="Cambria Math" panose="02040503050406030204" pitchFamily="18" charset="0"/>
                                      </a:rPr>
                                      <m:t>𝑖</m:t>
                                    </m:r>
                                  </m:sup>
                                </m:sSubSup>
                              </m:e>
                            </m:nary>
                          </m:den>
                        </m:f>
                        <m:r>
                          <a:rPr lang="en-US" altLang="zh-CN" sz="2800" i="1" dirty="0" smtClean="0">
                            <a:solidFill>
                              <a:schemeClr val="tx1"/>
                            </a:solidFill>
                            <a:latin typeface="Cambria Math" panose="02040503050406030204" pitchFamily="18" charset="0"/>
                            <a:ea typeface="Cambria Math" panose="02040503050406030204" pitchFamily="18" charset="0"/>
                          </a:rPr>
                          <m:t>×</m:t>
                        </m:r>
                        <m:f>
                          <m:fPr>
                            <m:ctrlPr>
                              <a:rPr lang="en-US" altLang="zh-CN" sz="2800" i="1" dirty="0">
                                <a:latin typeface="Cambria Math" panose="02040503050406030204" pitchFamily="18" charset="0"/>
                              </a:rPr>
                            </m:ctrlPr>
                          </m:fPr>
                          <m:num>
                            <m:nary>
                              <m:naryPr>
                                <m:chr m:val="∑"/>
                                <m:ctrlPr>
                                  <a:rPr lang="en-US" altLang="zh-CN" sz="2800" i="1" dirty="0">
                                    <a:latin typeface="Cambria Math" panose="02040503050406030204" pitchFamily="18" charset="0"/>
                                  </a:rPr>
                                </m:ctrlPr>
                              </m:naryPr>
                              <m:sub>
                                <m:r>
                                  <a:rPr lang="en-US" altLang="zh-CN" sz="2800" i="1" dirty="0">
                                    <a:latin typeface="Cambria Math" panose="02040503050406030204" pitchFamily="18" charset="0"/>
                                  </a:rPr>
                                  <m:t>𝑖</m:t>
                                </m:r>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𝑛</m:t>
                                </m:r>
                              </m:sup>
                              <m:e>
                                <m:sSubSup>
                                  <m:sSubSupPr>
                                    <m:ctrlPr>
                                      <a:rPr lang="en-US" altLang="zh-CN" sz="2800" i="1" dirty="0">
                                        <a:latin typeface="Cambria Math" panose="02040503050406030204" pitchFamily="18" charset="0"/>
                                      </a:rPr>
                                    </m:ctrlPr>
                                  </m:sSubSupPr>
                                  <m:e>
                                    <m:r>
                                      <a:rPr lang="en-US" altLang="zh-CN" sz="2800" i="1" dirty="0">
                                        <a:latin typeface="Cambria Math" panose="02040503050406030204" pitchFamily="18" charset="0"/>
                                      </a:rPr>
                                      <m:t>𝑃</m:t>
                                    </m:r>
                                  </m:e>
                                  <m:sub>
                                    <m:r>
                                      <a:rPr lang="en-US" altLang="zh-CN" sz="2800" i="1" dirty="0">
                                        <a:latin typeface="Cambria Math" panose="02040503050406030204" pitchFamily="18" charset="0"/>
                                      </a:rPr>
                                      <m:t>1</m:t>
                                    </m:r>
                                  </m:sub>
                                  <m:sup>
                                    <m:r>
                                      <a:rPr lang="en-US" altLang="zh-CN" sz="2800" i="1" dirty="0">
                                        <a:latin typeface="Cambria Math" panose="02040503050406030204" pitchFamily="18" charset="0"/>
                                      </a:rPr>
                                      <m:t>𝑖</m:t>
                                    </m:r>
                                  </m:sup>
                                </m:sSubSup>
                              </m:e>
                            </m:nary>
                            <m:sSubSup>
                              <m:sSubSupPr>
                                <m:ctrlPr>
                                  <a:rPr lang="en-US" altLang="zh-CN" sz="2800" i="1" dirty="0">
                                    <a:solidFill>
                                      <a:schemeClr val="accent1"/>
                                    </a:solidFill>
                                    <a:latin typeface="Cambria Math" panose="02040503050406030204" pitchFamily="18" charset="0"/>
                                  </a:rPr>
                                </m:ctrlPr>
                              </m:sSubSupPr>
                              <m:e>
                                <m:r>
                                  <a:rPr lang="en-US" altLang="zh-CN" sz="2800" i="1" dirty="0">
                                    <a:solidFill>
                                      <a:schemeClr val="accent1"/>
                                    </a:solidFill>
                                    <a:latin typeface="Cambria Math" panose="02040503050406030204" pitchFamily="18" charset="0"/>
                                  </a:rPr>
                                  <m:t>·</m:t>
                                </m:r>
                                <m:r>
                                  <a:rPr lang="en-US" altLang="zh-CN" sz="2800" i="1" dirty="0">
                                    <a:solidFill>
                                      <a:schemeClr val="accent1"/>
                                    </a:solidFill>
                                    <a:latin typeface="Cambria Math" panose="02040503050406030204" pitchFamily="18" charset="0"/>
                                  </a:rPr>
                                  <m:t>𝑄</m:t>
                                </m:r>
                              </m:e>
                              <m:sub>
                                <m:r>
                                  <a:rPr lang="en-US" altLang="zh-CN" sz="2800" i="1" dirty="0">
                                    <a:solidFill>
                                      <a:schemeClr val="accent1"/>
                                    </a:solidFill>
                                    <a:latin typeface="Cambria Math" panose="02040503050406030204" pitchFamily="18" charset="0"/>
                                  </a:rPr>
                                  <m:t>1</m:t>
                                </m:r>
                              </m:sub>
                              <m:sup>
                                <m:r>
                                  <a:rPr lang="en-US" altLang="zh-CN" sz="2800" i="1" dirty="0">
                                    <a:solidFill>
                                      <a:schemeClr val="accent1"/>
                                    </a:solidFill>
                                    <a:latin typeface="Cambria Math" panose="02040503050406030204" pitchFamily="18" charset="0"/>
                                  </a:rPr>
                                  <m:t>𝑖</m:t>
                                </m:r>
                              </m:sup>
                            </m:sSubSup>
                          </m:num>
                          <m:den>
                            <m:nary>
                              <m:naryPr>
                                <m:chr m:val="∑"/>
                                <m:ctrlPr>
                                  <a:rPr lang="en-US" altLang="zh-CN" sz="2800" i="1" dirty="0">
                                    <a:latin typeface="Cambria Math" panose="02040503050406030204" pitchFamily="18" charset="0"/>
                                  </a:rPr>
                                </m:ctrlPr>
                              </m:naryPr>
                              <m:sub>
                                <m:r>
                                  <a:rPr lang="en-US" altLang="zh-CN" sz="2800" i="1" dirty="0">
                                    <a:latin typeface="Cambria Math" panose="02040503050406030204" pitchFamily="18" charset="0"/>
                                  </a:rPr>
                                  <m:t>𝑖</m:t>
                                </m:r>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𝑛</m:t>
                                </m:r>
                              </m:sup>
                              <m:e>
                                <m:sSubSup>
                                  <m:sSubSupPr>
                                    <m:ctrlPr>
                                      <a:rPr lang="en-US" altLang="zh-CN" sz="2800" i="1" dirty="0">
                                        <a:latin typeface="Cambria Math" panose="02040503050406030204" pitchFamily="18" charset="0"/>
                                      </a:rPr>
                                    </m:ctrlPr>
                                  </m:sSubSupPr>
                                  <m:e>
                                    <m:r>
                                      <a:rPr lang="en-US" altLang="zh-CN" sz="2800" i="1" dirty="0">
                                        <a:latin typeface="Cambria Math" panose="02040503050406030204" pitchFamily="18" charset="0"/>
                                      </a:rPr>
                                      <m:t>𝑃</m:t>
                                    </m:r>
                                  </m:e>
                                  <m:sub>
                                    <m:r>
                                      <a:rPr lang="en-US" altLang="zh-CN" sz="2800" i="1" dirty="0">
                                        <a:latin typeface="Cambria Math" panose="02040503050406030204" pitchFamily="18" charset="0"/>
                                      </a:rPr>
                                      <m:t>0</m:t>
                                    </m:r>
                                  </m:sub>
                                  <m:sup>
                                    <m:r>
                                      <a:rPr lang="en-US" altLang="zh-CN" sz="2800" i="1" dirty="0">
                                        <a:latin typeface="Cambria Math" panose="02040503050406030204" pitchFamily="18" charset="0"/>
                                      </a:rPr>
                                      <m:t>𝑖</m:t>
                                    </m:r>
                                  </m:sup>
                                </m:sSubSup>
                                <m:sSubSup>
                                  <m:sSubSupPr>
                                    <m:ctrlPr>
                                      <a:rPr lang="en-US" altLang="zh-CN" sz="2800" i="1" dirty="0">
                                        <a:solidFill>
                                          <a:schemeClr val="accent1"/>
                                        </a:solidFill>
                                        <a:latin typeface="Cambria Math" panose="02040503050406030204" pitchFamily="18" charset="0"/>
                                      </a:rPr>
                                    </m:ctrlPr>
                                  </m:sSubSupPr>
                                  <m:e>
                                    <m:r>
                                      <a:rPr lang="en-US" altLang="zh-CN" sz="2800" i="1" dirty="0">
                                        <a:solidFill>
                                          <a:schemeClr val="accent1"/>
                                        </a:solidFill>
                                        <a:latin typeface="Cambria Math" panose="02040503050406030204" pitchFamily="18" charset="0"/>
                                      </a:rPr>
                                      <m:t>·</m:t>
                                    </m:r>
                                    <m:r>
                                      <a:rPr lang="en-US" altLang="zh-CN" sz="2800" i="1" dirty="0">
                                        <a:solidFill>
                                          <a:schemeClr val="accent1"/>
                                        </a:solidFill>
                                        <a:latin typeface="Cambria Math" panose="02040503050406030204" pitchFamily="18" charset="0"/>
                                      </a:rPr>
                                      <m:t>𝑄</m:t>
                                    </m:r>
                                  </m:e>
                                  <m:sub>
                                    <m:r>
                                      <a:rPr lang="en-US" altLang="zh-CN" sz="2800" i="1" dirty="0">
                                        <a:solidFill>
                                          <a:schemeClr val="accent1"/>
                                        </a:solidFill>
                                        <a:latin typeface="Cambria Math" panose="02040503050406030204" pitchFamily="18" charset="0"/>
                                      </a:rPr>
                                      <m:t>1</m:t>
                                    </m:r>
                                  </m:sub>
                                  <m:sup>
                                    <m:r>
                                      <a:rPr lang="en-US" altLang="zh-CN" sz="2800" i="1" dirty="0">
                                        <a:solidFill>
                                          <a:schemeClr val="accent1"/>
                                        </a:solidFill>
                                        <a:latin typeface="Cambria Math" panose="02040503050406030204" pitchFamily="18" charset="0"/>
                                      </a:rPr>
                                      <m:t>𝑖</m:t>
                                    </m:r>
                                  </m:sup>
                                </m:sSubSup>
                              </m:e>
                            </m:nary>
                          </m:den>
                        </m:f>
                      </m:e>
                    </m:rad>
                    <m:r>
                      <a:rPr lang="en-US" altLang="zh-CN" sz="2800" i="1" dirty="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rPr>
                      <m:t>固定乘数</m:t>
                    </m:r>
                  </m:oMath>
                </a14:m>
                <a:endParaRPr lang="zh-CN" altLang="en-US" sz="2800" dirty="0"/>
              </a:p>
            </p:txBody>
          </p:sp>
        </mc:Choice>
        <mc:Fallback xmlns="">
          <p:sp>
            <p:nvSpPr>
              <p:cNvPr id="7" name="文本框 6">
                <a:extLst>
                  <a:ext uri="{FF2B5EF4-FFF2-40B4-BE49-F238E27FC236}">
                    <a16:creationId xmlns:a16="http://schemas.microsoft.com/office/drawing/2014/main" id="{559DD24C-95A0-EAD3-0DE8-2A3D85A648F2}"/>
                  </a:ext>
                </a:extLst>
              </p:cNvPr>
              <p:cNvSpPr txBox="1">
                <a:spLocks noRot="1" noChangeAspect="1" noMove="1" noResize="1" noEditPoints="1" noAdjustHandles="1" noChangeArrowheads="1" noChangeShapeType="1" noTextEdit="1"/>
              </p:cNvSpPr>
              <p:nvPr/>
            </p:nvSpPr>
            <p:spPr>
              <a:xfrm>
                <a:off x="2604460" y="4294999"/>
                <a:ext cx="9699130" cy="1365374"/>
              </a:xfrm>
              <a:prstGeom prst="rect">
                <a:avLst/>
              </a:prstGeom>
              <a:blipFill>
                <a:blip r:embed="rId6"/>
                <a:stretch>
                  <a:fillRect l="-1257"/>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08EC1B50-C74D-9BA9-F3D5-FEB68EA3DC80}"/>
              </a:ext>
            </a:extLst>
          </p:cNvPr>
          <p:cNvCxnSpPr>
            <a:stCxn id="2" idx="3"/>
            <a:endCxn id="3" idx="1"/>
          </p:cNvCxnSpPr>
          <p:nvPr/>
        </p:nvCxnSpPr>
        <p:spPr>
          <a:xfrm flipV="1">
            <a:off x="2339102" y="2115475"/>
            <a:ext cx="265358" cy="1322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DBD4AC3-1B36-4AEE-0149-2F03961874B1}"/>
              </a:ext>
            </a:extLst>
          </p:cNvPr>
          <p:cNvCxnSpPr>
            <a:cxnSpLocks/>
            <a:stCxn id="2" idx="3"/>
            <a:endCxn id="6" idx="1"/>
          </p:cNvCxnSpPr>
          <p:nvPr/>
        </p:nvCxnSpPr>
        <p:spPr>
          <a:xfrm>
            <a:off x="2339102" y="3437965"/>
            <a:ext cx="265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C2F96ED-CA61-5B1B-143F-7B7DAE93D981}"/>
              </a:ext>
            </a:extLst>
          </p:cNvPr>
          <p:cNvCxnSpPr>
            <a:cxnSpLocks/>
            <a:stCxn id="2" idx="3"/>
            <a:endCxn id="7" idx="1"/>
          </p:cNvCxnSpPr>
          <p:nvPr/>
        </p:nvCxnSpPr>
        <p:spPr>
          <a:xfrm>
            <a:off x="2339102" y="3437965"/>
            <a:ext cx="265358" cy="1539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CDF3A0C-7A0B-1217-B0E3-F11A2AAB337D}"/>
              </a:ext>
            </a:extLst>
          </p:cNvPr>
          <p:cNvSpPr txBox="1"/>
          <p:nvPr/>
        </p:nvSpPr>
        <p:spPr>
          <a:xfrm>
            <a:off x="4402688" y="6230989"/>
            <a:ext cx="7789312" cy="461665"/>
          </a:xfrm>
          <a:prstGeom prst="rect">
            <a:avLst/>
          </a:prstGeom>
          <a:noFill/>
        </p:spPr>
        <p:txBody>
          <a:bodyPr wrap="none" rtlCol="0">
            <a:spAutoFit/>
          </a:bodyPr>
          <a:lstStyle/>
          <a:p>
            <a:pPr algn="l"/>
            <a:r>
              <a:rPr lang="zh-CN" altLang="en-US" sz="2400" dirty="0">
                <a:solidFill>
                  <a:srgbClr val="FF0000"/>
                </a:solidFill>
              </a:rPr>
              <a:t>股票指数的具体编制方法及修正除数法了解即可</a:t>
            </a:r>
            <a:r>
              <a:rPr lang="en-US" altLang="zh-CN" sz="2400" dirty="0">
                <a:solidFill>
                  <a:srgbClr val="FF0000"/>
                </a:solidFill>
              </a:rPr>
              <a:t>P34-P39</a:t>
            </a:r>
            <a:endParaRPr lang="zh-CN" altLang="en-US" sz="2400" dirty="0">
              <a:solidFill>
                <a:srgbClr val="FF0000"/>
              </a:solidFill>
            </a:endParaRPr>
          </a:p>
        </p:txBody>
      </p:sp>
    </p:spTree>
    <p:extLst>
      <p:ext uri="{BB962C8B-B14F-4D97-AF65-F5344CB8AC3E}">
        <p14:creationId xmlns:p14="http://schemas.microsoft.com/office/powerpoint/2010/main" val="419059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3" y="250621"/>
            <a:ext cx="295465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金融衍生工具交易者</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227304CD-AC45-94B7-5A4B-C456CDDA1B95}"/>
              </a:ext>
            </a:extLst>
          </p:cNvPr>
          <p:cNvSpPr txBox="1"/>
          <p:nvPr/>
        </p:nvSpPr>
        <p:spPr>
          <a:xfrm>
            <a:off x="470647" y="1767007"/>
            <a:ext cx="11250706" cy="3323987"/>
          </a:xfrm>
          <a:prstGeom prst="rect">
            <a:avLst/>
          </a:prstGeom>
          <a:noFill/>
        </p:spPr>
        <p:txBody>
          <a:bodyPr wrap="square" rtlCol="0">
            <a:spAutoFit/>
          </a:bodyPr>
          <a:lstStyle/>
          <a:p>
            <a:pPr algn="l"/>
            <a:r>
              <a:rPr lang="zh-CN" altLang="en-US" sz="2800" dirty="0"/>
              <a:t>区分三种不同的金融衍生工具交易者：</a:t>
            </a:r>
            <a:endParaRPr lang="en-US" altLang="zh-CN" sz="2800" dirty="0"/>
          </a:p>
          <a:p>
            <a:pPr algn="l"/>
            <a:endParaRPr lang="en-US" altLang="zh-CN" sz="1400" dirty="0"/>
          </a:p>
          <a:p>
            <a:pPr algn="l"/>
            <a:r>
              <a:rPr lang="zh-CN" altLang="en-US" sz="2800" dirty="0"/>
              <a:t>①套期保值者：参与金融衍生工具市场交易的目的是为了降低甚至消除他们面临的风险。</a:t>
            </a:r>
            <a:endParaRPr lang="en-US" altLang="zh-CN" sz="2800" dirty="0"/>
          </a:p>
          <a:p>
            <a:pPr algn="l"/>
            <a:endParaRPr lang="en-US" altLang="zh-CN" sz="1400" dirty="0"/>
          </a:p>
          <a:p>
            <a:pPr algn="l"/>
            <a:r>
              <a:rPr lang="zh-CN" altLang="en-US" sz="2800" dirty="0"/>
              <a:t>②投机者：投机者主动增加未来的不确定性以获取利润。</a:t>
            </a:r>
            <a:endParaRPr lang="en-US" altLang="zh-CN" sz="2800" dirty="0"/>
          </a:p>
          <a:p>
            <a:pPr algn="l"/>
            <a:endParaRPr lang="en-US" altLang="zh-CN" sz="1400" dirty="0"/>
          </a:p>
          <a:p>
            <a:pPr algn="l"/>
            <a:r>
              <a:rPr lang="zh-CN" altLang="en-US" sz="2800" dirty="0"/>
              <a:t>③套利者：通过同时在两个或以上的市场进行交易从而获取无风险跨利收益。</a:t>
            </a:r>
          </a:p>
        </p:txBody>
      </p:sp>
    </p:spTree>
    <p:extLst>
      <p:ext uri="{BB962C8B-B14F-4D97-AF65-F5344CB8AC3E}">
        <p14:creationId xmlns:p14="http://schemas.microsoft.com/office/powerpoint/2010/main" val="2079252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2"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保证金交易</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6CF1700-3893-C084-8500-9EF56493B029}"/>
                  </a:ext>
                </a:extLst>
              </p:cNvPr>
              <p:cNvSpPr txBox="1"/>
              <p:nvPr/>
            </p:nvSpPr>
            <p:spPr>
              <a:xfrm>
                <a:off x="601058" y="1170973"/>
                <a:ext cx="10882730" cy="1799339"/>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zh-CN" altLang="en-US" sz="2400" i="1" dirty="0" smtClean="0">
                          <a:latin typeface="Cambria Math" panose="02040503050406030204" pitchFamily="18" charset="0"/>
                        </a:rPr>
                        <m:t>维持担保比率</m:t>
                      </m:r>
                      <m:r>
                        <a:rPr lang="en-US" altLang="zh-CN" sz="2400" i="1" dirty="0" smtClean="0">
                          <a:latin typeface="Cambria Math" panose="02040503050406030204" pitchFamily="18" charset="0"/>
                        </a:rPr>
                        <m:t>=</m:t>
                      </m:r>
                      <m:f>
                        <m:fPr>
                          <m:ctrlPr>
                            <a:rPr lang="en-US" altLang="zh-CN" sz="2400" i="1" dirty="0" smtClean="0">
                              <a:latin typeface="Cambria Math" panose="02040503050406030204" pitchFamily="18" charset="0"/>
                            </a:rPr>
                          </m:ctrlPr>
                        </m:fPr>
                        <m:num>
                          <m:r>
                            <a:rPr lang="zh-CN" altLang="en-US" sz="2400" i="1" dirty="0">
                              <a:latin typeface="Cambria Math" panose="02040503050406030204" pitchFamily="18" charset="0"/>
                            </a:rPr>
                            <m:t>总资产</m:t>
                          </m:r>
                        </m:num>
                        <m:den>
                          <m:r>
                            <a:rPr lang="zh-CN" altLang="en-US" sz="2400" i="1" dirty="0">
                              <a:latin typeface="Cambria Math" panose="02040503050406030204" pitchFamily="18" charset="0"/>
                            </a:rPr>
                            <m:t>负债</m:t>
                          </m:r>
                        </m:den>
                      </m:f>
                    </m:oMath>
                  </m:oMathPara>
                </a14:m>
                <a:endParaRPr lang="en-US" altLang="zh-CN" sz="2400" dirty="0"/>
              </a:p>
              <a:p>
                <a:pPr algn="l"/>
                <a:endParaRPr lang="en-US" altLang="zh-CN" sz="1400" dirty="0"/>
              </a:p>
              <a:p>
                <a:pPr algn="l"/>
                <a:r>
                  <a:rPr lang="en-US" altLang="zh-CN" sz="2400" b="0" dirty="0"/>
                  <a:t>                       </a:t>
                </a:r>
                <a14:m>
                  <m:oMath xmlns:m="http://schemas.openxmlformats.org/officeDocument/2006/math">
                    <m:r>
                      <a:rPr lang="en-US" altLang="zh-CN" sz="2400" b="0" i="0"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i="1" dirty="0">
                            <a:latin typeface="Cambria Math" panose="02040503050406030204" pitchFamily="18" charset="0"/>
                          </a:rPr>
                          <m:t>现金</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信用证券</m:t>
                        </m:r>
                        <m:r>
                          <a:rPr lang="zh-CN" altLang="en-US" sz="2400" i="1" dirty="0" smtClean="0">
                            <a:latin typeface="Cambria Math" panose="02040503050406030204" pitchFamily="18" charset="0"/>
                          </a:rPr>
                          <m:t>账户</m:t>
                        </m:r>
                        <m:r>
                          <a:rPr lang="zh-CN" altLang="en-US" sz="2400" i="1" dirty="0">
                            <a:latin typeface="Cambria Math" panose="02040503050406030204" pitchFamily="18" charset="0"/>
                          </a:rPr>
                          <m:t>内的</m:t>
                        </m:r>
                        <m:r>
                          <a:rPr lang="zh-CN" altLang="en-US" sz="2400" i="1" dirty="0" smtClean="0">
                            <a:latin typeface="Cambria Math" panose="02040503050406030204" pitchFamily="18" charset="0"/>
                          </a:rPr>
                          <m:t>证券</m:t>
                        </m:r>
                        <m:r>
                          <a:rPr lang="zh-CN" altLang="en-US" sz="2400" i="1" dirty="0">
                            <a:latin typeface="Cambria Math" panose="02040503050406030204" pitchFamily="18" charset="0"/>
                          </a:rPr>
                          <m:t>市值</m:t>
                        </m:r>
                      </m:num>
                      <m:den>
                        <m:r>
                          <a:rPr lang="zh-CN" altLang="en-US" sz="2400" i="1" dirty="0">
                            <a:latin typeface="Cambria Math" panose="02040503050406030204" pitchFamily="18" charset="0"/>
                          </a:rPr>
                          <m:t>融资</m:t>
                        </m:r>
                        <m:r>
                          <a:rPr lang="zh-CN" altLang="en-US" sz="2400" i="1" dirty="0" smtClean="0">
                            <a:latin typeface="Cambria Math" panose="02040503050406030204" pitchFamily="18" charset="0"/>
                          </a:rPr>
                          <m:t>买入</m:t>
                        </m:r>
                        <m:r>
                          <a:rPr lang="zh-CN" altLang="en-US" sz="2400" i="1" dirty="0">
                            <a:latin typeface="Cambria Math" panose="02040503050406030204" pitchFamily="18" charset="0"/>
                          </a:rPr>
                          <m:t>金额</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融券卖出</m:t>
                        </m:r>
                        <m:r>
                          <a:rPr lang="zh-CN" altLang="en-US" sz="2400" i="1" dirty="0" smtClean="0">
                            <a:latin typeface="Cambria Math" panose="02040503050406030204" pitchFamily="18" charset="0"/>
                          </a:rPr>
                          <m:t>证券</m:t>
                        </m:r>
                        <m:r>
                          <a:rPr lang="zh-CN" altLang="en-US" sz="2400" i="1" dirty="0">
                            <a:latin typeface="Cambria Math" panose="02040503050406030204" pitchFamily="18" charset="0"/>
                          </a:rPr>
                          <m:t>数量</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当前</m:t>
                        </m:r>
                        <m:r>
                          <a:rPr lang="zh-CN" altLang="en-US" sz="2400" i="1" dirty="0" smtClean="0">
                            <a:latin typeface="Cambria Math" panose="02040503050406030204" pitchFamily="18" charset="0"/>
                          </a:rPr>
                          <m:t>市价</m:t>
                        </m:r>
                        <m:r>
                          <a:rPr lang="en-US" altLang="zh-CN" sz="2400" i="1" dirty="0">
                            <a:latin typeface="Cambria Math" panose="02040503050406030204" pitchFamily="18" charset="0"/>
                          </a:rPr>
                          <m:t>+</m:t>
                        </m:r>
                        <m:r>
                          <a:rPr lang="zh-CN" altLang="en-US" sz="2400" i="1" dirty="0" smtClean="0">
                            <a:latin typeface="Cambria Math" panose="02040503050406030204" pitchFamily="18" charset="0"/>
                          </a:rPr>
                          <m:t>相关</m:t>
                        </m:r>
                        <m:r>
                          <a:rPr lang="zh-CN" altLang="en-US" sz="2400" i="1" dirty="0">
                            <a:latin typeface="Cambria Math" panose="02040503050406030204" pitchFamily="18" charset="0"/>
                          </a:rPr>
                          <m:t>的</m:t>
                        </m:r>
                        <m:r>
                          <a:rPr lang="zh-CN" altLang="en-US" sz="2400" i="1" dirty="0" smtClean="0">
                            <a:latin typeface="Cambria Math" panose="02040503050406030204" pitchFamily="18" charset="0"/>
                          </a:rPr>
                          <m:t>利息</m:t>
                        </m:r>
                        <m:r>
                          <a:rPr lang="zh-CN" altLang="en-US" sz="2400" i="1" dirty="0">
                            <a:latin typeface="Cambria Math" panose="02040503050406030204" pitchFamily="18" charset="0"/>
                          </a:rPr>
                          <m:t>及费用</m:t>
                        </m:r>
                      </m:den>
                    </m:f>
                  </m:oMath>
                </a14:m>
                <a:endParaRPr lang="zh-CN" altLang="en-US" sz="2400" dirty="0"/>
              </a:p>
            </p:txBody>
          </p:sp>
        </mc:Choice>
        <mc:Fallback xmlns="">
          <p:sp>
            <p:nvSpPr>
              <p:cNvPr id="2" name="文本框 1">
                <a:extLst>
                  <a:ext uri="{FF2B5EF4-FFF2-40B4-BE49-F238E27FC236}">
                    <a16:creationId xmlns:a16="http://schemas.microsoft.com/office/drawing/2014/main" id="{86CF1700-3893-C084-8500-9EF56493B029}"/>
                  </a:ext>
                </a:extLst>
              </p:cNvPr>
              <p:cNvSpPr txBox="1">
                <a:spLocks noRot="1" noChangeAspect="1" noMove="1" noResize="1" noEditPoints="1" noAdjustHandles="1" noChangeArrowheads="1" noChangeShapeType="1" noTextEdit="1"/>
              </p:cNvSpPr>
              <p:nvPr/>
            </p:nvSpPr>
            <p:spPr>
              <a:xfrm>
                <a:off x="601058" y="1170973"/>
                <a:ext cx="10882730" cy="17993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8265EE27-3589-A72F-C308-A7F7F9822003}"/>
                  </a:ext>
                </a:extLst>
              </p:cNvPr>
              <p:cNvSpPr txBox="1"/>
              <p:nvPr/>
            </p:nvSpPr>
            <p:spPr>
              <a:xfrm>
                <a:off x="601056" y="3428999"/>
                <a:ext cx="10882730" cy="2629502"/>
              </a:xfrm>
              <a:prstGeom prst="rect">
                <a:avLst/>
              </a:prstGeom>
              <a:noFill/>
            </p:spPr>
            <p:txBody>
              <a:bodyPr wrap="square" rtlCol="0">
                <a:spAutoFit/>
              </a:bodyPr>
              <a:lstStyle/>
              <a:p>
                <a:pPr algn="l"/>
                <a14:m>
                  <m:oMath xmlns:m="http://schemas.openxmlformats.org/officeDocument/2006/math">
                    <m:r>
                      <a:rPr lang="zh-CN" altLang="en-US" sz="2400" i="1" dirty="0" smtClean="0">
                        <a:latin typeface="Cambria Math" panose="02040503050406030204" pitchFamily="18" charset="0"/>
                      </a:rPr>
                      <m:t>保证金比率</m:t>
                    </m:r>
                    <m:r>
                      <a:rPr lang="en-US" altLang="zh-CN" sz="2400" i="1" dirty="0" smtClean="0">
                        <a:latin typeface="Cambria Math" panose="02040503050406030204" pitchFamily="18" charset="0"/>
                      </a:rPr>
                      <m:t>=</m:t>
                    </m:r>
                    <m:f>
                      <m:fPr>
                        <m:ctrlPr>
                          <a:rPr lang="en-US" altLang="zh-CN" sz="2400" i="1" dirty="0" smtClean="0">
                            <a:latin typeface="Cambria Math" panose="02040503050406030204" pitchFamily="18" charset="0"/>
                          </a:rPr>
                        </m:ctrlPr>
                      </m:fPr>
                      <m:num>
                        <m:r>
                          <a:rPr lang="zh-CN" altLang="en-US" sz="2400" i="1" dirty="0">
                            <a:latin typeface="Cambria Math" panose="02040503050406030204" pitchFamily="18" charset="0"/>
                          </a:rPr>
                          <m:t>净资产</m:t>
                        </m:r>
                        <m:r>
                          <a:rPr lang="zh-CN" altLang="en-US" sz="2400" i="1" dirty="0" smtClean="0">
                            <a:latin typeface="Cambria Math" panose="02040503050406030204" pitchFamily="18" charset="0"/>
                          </a:rPr>
                          <m:t>（</m:t>
                        </m:r>
                        <m:r>
                          <a:rPr lang="zh-CN" altLang="en-US" sz="2400" i="1" dirty="0">
                            <a:latin typeface="Cambria Math" panose="02040503050406030204" pitchFamily="18" charset="0"/>
                          </a:rPr>
                          <m:t>账户</m:t>
                        </m:r>
                        <m:r>
                          <a:rPr lang="zh-CN" altLang="en-US" sz="2400" i="1" dirty="0" smtClean="0">
                            <a:latin typeface="Cambria Math" panose="02040503050406030204" pitchFamily="18" charset="0"/>
                          </a:rPr>
                          <m:t>净值）</m:t>
                        </m:r>
                      </m:num>
                      <m:den>
                        <m:r>
                          <a:rPr lang="zh-CN" altLang="en-US" sz="2400" i="1" dirty="0">
                            <a:latin typeface="Cambria Math" panose="02040503050406030204" pitchFamily="18" charset="0"/>
                          </a:rPr>
                          <m:t>证券</m:t>
                        </m:r>
                        <m:r>
                          <a:rPr lang="zh-CN" altLang="en-US" sz="2400" i="1" dirty="0" smtClean="0">
                            <a:latin typeface="Cambria Math" panose="02040503050406030204" pitchFamily="18" charset="0"/>
                          </a:rPr>
                          <m:t>的</m:t>
                        </m:r>
                        <m:r>
                          <a:rPr lang="zh-CN" altLang="en-US" sz="2400" i="1" dirty="0">
                            <a:latin typeface="Cambria Math" panose="02040503050406030204" pitchFamily="18" charset="0"/>
                          </a:rPr>
                          <m:t>市值</m:t>
                        </m:r>
                      </m:den>
                    </m:f>
                    <m:r>
                      <a:rPr lang="zh-CN" altLang="en-US" sz="2400" i="1" dirty="0">
                        <a:latin typeface="Cambria Math" panose="02040503050406030204" pitchFamily="18" charset="0"/>
                      </a:rPr>
                      <m:t>（注</m:t>
                    </m:r>
                  </m:oMath>
                </a14:m>
                <a:r>
                  <a:rPr lang="zh-CN" altLang="en-US" sz="2400" dirty="0"/>
                  <a:t>：计算</a:t>
                </a:r>
                <a:r>
                  <a:rPr lang="zh-CN" altLang="en-US" sz="2400" dirty="0">
                    <a:solidFill>
                      <a:srgbClr val="FF0000"/>
                    </a:solidFill>
                  </a:rPr>
                  <a:t>账户净值时证券可能需要折算</a:t>
                </a:r>
                <a:r>
                  <a:rPr lang="zh-CN" altLang="en-US" sz="2400" dirty="0"/>
                  <a:t>）</a:t>
                </a:r>
                <a:endParaRPr lang="en-US" altLang="zh-CN" sz="2400" dirty="0"/>
              </a:p>
              <a:p>
                <a:pPr algn="l"/>
                <a:endParaRPr lang="en-US" altLang="zh-CN" sz="1400" dirty="0"/>
              </a:p>
              <a:p>
                <a:pPr algn="l"/>
                <a:r>
                  <a:rPr lang="zh-CN" altLang="en-US" sz="2400" b="0" dirty="0">
                    <a:solidFill>
                      <a:schemeClr val="accent1"/>
                    </a:solidFill>
                  </a:rPr>
                  <a:t>买空</a:t>
                </a:r>
                <a:r>
                  <a:rPr lang="zh-CN" altLang="en-US" sz="2400" b="0" dirty="0"/>
                  <a:t>：       </a:t>
                </a:r>
                <a:r>
                  <a:rPr lang="en-US" altLang="zh-CN" sz="2400" b="0" dirty="0"/>
                  <a:t> </a:t>
                </a:r>
                <a14:m>
                  <m:oMath xmlns:m="http://schemas.openxmlformats.org/officeDocument/2006/math">
                    <m:r>
                      <a:rPr lang="en-US" altLang="zh-CN" sz="2400" b="0" i="0"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i="1" dirty="0">
                            <a:latin typeface="Cambria Math" panose="02040503050406030204" pitchFamily="18" charset="0"/>
                          </a:rPr>
                          <m:t>资产</m:t>
                        </m:r>
                        <m:r>
                          <a:rPr lang="zh-CN" altLang="en-US" sz="2400" i="1" dirty="0" smtClean="0">
                            <a:latin typeface="Cambria Math" panose="02040503050406030204" pitchFamily="18" charset="0"/>
                          </a:rPr>
                          <m:t>现价</m:t>
                        </m:r>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借入</m:t>
                        </m:r>
                        <m:r>
                          <a:rPr lang="zh-CN" altLang="en-US" sz="2400" i="1" dirty="0" smtClean="0">
                            <a:latin typeface="Cambria Math" panose="02040503050406030204" pitchFamily="18" charset="0"/>
                          </a:rPr>
                          <m:t>资金</m:t>
                        </m:r>
                        <m:r>
                          <a:rPr lang="zh-CN" altLang="en-US" sz="2400" i="1" dirty="0">
                            <a:latin typeface="Cambria Math" panose="02040503050406030204" pitchFamily="18" charset="0"/>
                          </a:rPr>
                          <m:t>额</m:t>
                        </m:r>
                      </m:num>
                      <m:den>
                        <m:r>
                          <a:rPr lang="zh-CN" altLang="en-US" sz="2400" i="1" dirty="0">
                            <a:latin typeface="Cambria Math" panose="02040503050406030204" pitchFamily="18" charset="0"/>
                          </a:rPr>
                          <m:t>资产现价</m:t>
                        </m:r>
                      </m:den>
                    </m:f>
                  </m:oMath>
                </a14:m>
                <a:endParaRPr lang="en-US" altLang="zh-CN" sz="2400" dirty="0">
                  <a:ea typeface="Cambria Math" panose="02040503050406030204" pitchFamily="18" charset="0"/>
                </a:endParaRPr>
              </a:p>
              <a:p>
                <a:pPr algn="l"/>
                <a:endParaRPr lang="en-US" altLang="zh-CN" sz="1400" dirty="0"/>
              </a:p>
              <a:p>
                <a:pPr algn="l"/>
                <a:r>
                  <a:rPr lang="zh-CN" altLang="en-US" sz="2400">
                    <a:solidFill>
                      <a:schemeClr val="accent1"/>
                    </a:solidFill>
                  </a:rPr>
                  <a:t>卖空</a:t>
                </a:r>
                <a:r>
                  <a:rPr lang="zh-CN" altLang="en-US" sz="2400" dirty="0">
                    <a:solidFill>
                      <a:schemeClr val="accent1"/>
                    </a:solidFill>
                  </a:rPr>
                  <a:t>：</a:t>
                </a:r>
                <a:r>
                  <a:rPr lang="en-US" altLang="zh-CN" sz="2400" b="0" dirty="0"/>
                  <a:t>        </a:t>
                </a:r>
                <a14:m>
                  <m:oMath xmlns:m="http://schemas.openxmlformats.org/officeDocument/2006/math">
                    <m:r>
                      <a:rPr lang="en-US" altLang="zh-CN" sz="2400" b="0" i="0"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i="1" dirty="0">
                            <a:latin typeface="Cambria Math" panose="02040503050406030204" pitchFamily="18" charset="0"/>
                          </a:rPr>
                          <m:t>卖空</m:t>
                        </m:r>
                        <m:r>
                          <a:rPr lang="zh-CN" altLang="en-US" sz="2400" i="1" dirty="0" smtClean="0">
                            <a:latin typeface="Cambria Math" panose="02040503050406030204" pitchFamily="18" charset="0"/>
                          </a:rPr>
                          <m:t>时</m:t>
                        </m:r>
                        <m:r>
                          <a:rPr lang="zh-CN" altLang="en-US" sz="2400" i="1" dirty="0">
                            <a:latin typeface="Cambria Math" panose="02040503050406030204" pitchFamily="18" charset="0"/>
                          </a:rPr>
                          <m:t>资产</m:t>
                        </m:r>
                        <m:r>
                          <a:rPr lang="zh-CN" altLang="en-US" sz="2400" i="1" dirty="0" smtClean="0">
                            <a:latin typeface="Cambria Math" panose="02040503050406030204" pitchFamily="18" charset="0"/>
                          </a:rPr>
                          <m:t>价值</m:t>
                        </m:r>
                        <m:r>
                          <a:rPr lang="en-US" altLang="zh-CN" sz="2400" i="1" dirty="0">
                            <a:latin typeface="Cambria Math" panose="02040503050406030204" pitchFamily="18" charset="0"/>
                          </a:rPr>
                          <m:t>+</m:t>
                        </m:r>
                        <m:r>
                          <a:rPr lang="zh-CN" altLang="en-US" sz="2400" i="1" dirty="0" smtClean="0">
                            <a:latin typeface="Cambria Math" panose="02040503050406030204" pitchFamily="18" charset="0"/>
                          </a:rPr>
                          <m:t>初始保证金</m:t>
                        </m:r>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资产</m:t>
                        </m:r>
                        <m:r>
                          <a:rPr lang="zh-CN" altLang="en-US" sz="2400" i="1" dirty="0" smtClean="0">
                            <a:latin typeface="Cambria Math" panose="02040503050406030204" pitchFamily="18" charset="0"/>
                          </a:rPr>
                          <m:t>现价</m:t>
                        </m:r>
                      </m:num>
                      <m:den>
                        <m:r>
                          <a:rPr lang="zh-CN" altLang="en-US" sz="2400" i="1" dirty="0">
                            <a:latin typeface="Cambria Math" panose="02040503050406030204" pitchFamily="18" charset="0"/>
                          </a:rPr>
                          <m:t>资产现价</m:t>
                        </m:r>
                      </m:den>
                    </m:f>
                  </m:oMath>
                </a14:m>
                <a:endParaRPr lang="zh-CN" altLang="en-US" sz="2400" dirty="0">
                  <a:solidFill>
                    <a:schemeClr val="accent1"/>
                  </a:solidFill>
                </a:endParaRPr>
              </a:p>
            </p:txBody>
          </p:sp>
        </mc:Choice>
        <mc:Fallback>
          <p:sp>
            <p:nvSpPr>
              <p:cNvPr id="5" name="文本框 4">
                <a:extLst>
                  <a:ext uri="{FF2B5EF4-FFF2-40B4-BE49-F238E27FC236}">
                    <a16:creationId xmlns:a16="http://schemas.microsoft.com/office/drawing/2014/main" id="{8265EE27-3589-A72F-C308-A7F7F9822003}"/>
                  </a:ext>
                </a:extLst>
              </p:cNvPr>
              <p:cNvSpPr txBox="1">
                <a:spLocks noRot="1" noChangeAspect="1" noMove="1" noResize="1" noEditPoints="1" noAdjustHandles="1" noChangeArrowheads="1" noChangeShapeType="1" noTextEdit="1"/>
              </p:cNvSpPr>
              <p:nvPr/>
            </p:nvSpPr>
            <p:spPr>
              <a:xfrm>
                <a:off x="601056" y="3428999"/>
                <a:ext cx="10882730" cy="2629502"/>
              </a:xfrm>
              <a:prstGeom prst="rect">
                <a:avLst/>
              </a:prstGeom>
              <a:blipFill>
                <a:blip r:embed="rId5"/>
                <a:stretch>
                  <a:fillRect l="-8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9263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BAFD328C-2637-F653-6C3B-49F4CFCF67D8}"/>
              </a:ext>
            </a:extLst>
          </p:cNvPr>
          <p:cNvSpPr txBox="1"/>
          <p:nvPr/>
        </p:nvSpPr>
        <p:spPr>
          <a:xfrm>
            <a:off x="286870" y="1290917"/>
            <a:ext cx="11618259" cy="2893100"/>
          </a:xfrm>
          <a:prstGeom prst="rect">
            <a:avLst/>
          </a:prstGeom>
          <a:noFill/>
        </p:spPr>
        <p:txBody>
          <a:bodyPr wrap="square" rtlCol="0">
            <a:spAutoFit/>
          </a:bodyPr>
          <a:lstStyle/>
          <a:p>
            <a:pPr algn="l"/>
            <a:r>
              <a:rPr lang="zh-CN" altLang="en-US" sz="2800" dirty="0"/>
              <a:t>例题：课本</a:t>
            </a:r>
            <a:r>
              <a:rPr lang="en-US" altLang="zh-CN" sz="2800" dirty="0"/>
              <a:t>P46</a:t>
            </a:r>
            <a:r>
              <a:rPr lang="zh-CN" altLang="en-US" sz="2800" dirty="0"/>
              <a:t>例</a:t>
            </a:r>
            <a:r>
              <a:rPr lang="en-US" altLang="zh-CN" sz="2800" dirty="0"/>
              <a:t>2-13</a:t>
            </a:r>
            <a:r>
              <a:rPr lang="zh-CN" altLang="en-US" sz="2800" dirty="0"/>
              <a:t>改编</a:t>
            </a:r>
            <a:endParaRPr lang="en-US" altLang="zh-CN" sz="2800" dirty="0"/>
          </a:p>
          <a:p>
            <a:pPr algn="l"/>
            <a:endParaRPr lang="en-US" altLang="zh-CN" sz="1400" dirty="0"/>
          </a:p>
          <a:p>
            <a:pPr algn="l"/>
            <a:r>
              <a:rPr lang="zh-CN" altLang="en-US" sz="2800" dirty="0"/>
              <a:t>某投资者的信用账户中有</a:t>
            </a:r>
            <a:r>
              <a:rPr lang="en-US" altLang="zh-CN" sz="2800" dirty="0"/>
              <a:t>120</a:t>
            </a:r>
            <a:r>
              <a:rPr lang="zh-CN" altLang="en-US" sz="2800" dirty="0"/>
              <a:t>万元现金和</a:t>
            </a:r>
            <a:r>
              <a:rPr lang="en-US" altLang="zh-CN" sz="2800" dirty="0"/>
              <a:t>100</a:t>
            </a:r>
            <a:r>
              <a:rPr lang="zh-CN" altLang="en-US" sz="2800" dirty="0"/>
              <a:t>万元市值的证券（假设折现率为</a:t>
            </a:r>
            <a:r>
              <a:rPr lang="en-US" altLang="zh-CN" sz="2800" dirty="0"/>
              <a:t>80%</a:t>
            </a:r>
            <a:r>
              <a:rPr lang="zh-CN" altLang="en-US" sz="2800" dirty="0"/>
              <a:t>），假设投资者以</a:t>
            </a:r>
            <a:r>
              <a:rPr lang="en-US" altLang="zh-CN" sz="2800" dirty="0"/>
              <a:t>1</a:t>
            </a:r>
            <a:r>
              <a:rPr lang="zh-CN" altLang="en-US" sz="2800" dirty="0"/>
              <a:t>元</a:t>
            </a:r>
            <a:r>
              <a:rPr lang="en-US" altLang="zh-CN" sz="2800" dirty="0"/>
              <a:t>/</a:t>
            </a:r>
            <a:r>
              <a:rPr lang="zh-CN" altLang="en-US" sz="2800" dirty="0"/>
              <a:t>股的价格融资买入</a:t>
            </a:r>
            <a:r>
              <a:rPr lang="en-US" altLang="zh-CN" sz="2800" dirty="0"/>
              <a:t>A</a:t>
            </a:r>
            <a:r>
              <a:rPr lang="zh-CN" altLang="en-US" sz="2800" dirty="0"/>
              <a:t>股票</a:t>
            </a:r>
            <a:r>
              <a:rPr lang="en-US" altLang="zh-CN" sz="2800" dirty="0"/>
              <a:t>100</a:t>
            </a:r>
            <a:r>
              <a:rPr lang="zh-CN" altLang="en-US" sz="2800" dirty="0"/>
              <a:t>万股，该股票目前市价为</a:t>
            </a:r>
            <a:r>
              <a:rPr lang="en-US" altLang="zh-CN" sz="2800" dirty="0"/>
              <a:t>1.2</a:t>
            </a:r>
            <a:r>
              <a:rPr lang="zh-CN" altLang="en-US" sz="2800" dirty="0"/>
              <a:t>元</a:t>
            </a:r>
            <a:r>
              <a:rPr lang="en-US" altLang="zh-CN" sz="2800" dirty="0"/>
              <a:t>/</a:t>
            </a:r>
            <a:r>
              <a:rPr lang="zh-CN" altLang="en-US" sz="2800" dirty="0"/>
              <a:t>股，折算率为</a:t>
            </a:r>
            <a:r>
              <a:rPr lang="en-US" altLang="zh-CN" sz="2800" dirty="0"/>
              <a:t>90%</a:t>
            </a:r>
            <a:r>
              <a:rPr lang="zh-CN" altLang="en-US" sz="2800" dirty="0"/>
              <a:t> ；并且以</a:t>
            </a:r>
            <a:r>
              <a:rPr lang="en-US" altLang="zh-CN" sz="2800" dirty="0"/>
              <a:t>5</a:t>
            </a:r>
            <a:r>
              <a:rPr lang="zh-CN" altLang="en-US" sz="2800" dirty="0"/>
              <a:t>元</a:t>
            </a:r>
            <a:r>
              <a:rPr lang="en-US" altLang="zh-CN" sz="2800" dirty="0"/>
              <a:t>/</a:t>
            </a:r>
            <a:r>
              <a:rPr lang="zh-CN" altLang="en-US" sz="2800" dirty="0"/>
              <a:t>股的价格融券卖出</a:t>
            </a:r>
            <a:r>
              <a:rPr lang="en-US" altLang="zh-CN" sz="2800" dirty="0"/>
              <a:t>B</a:t>
            </a:r>
            <a:r>
              <a:rPr lang="zh-CN" altLang="en-US" sz="2800" dirty="0"/>
              <a:t>股票</a:t>
            </a:r>
            <a:r>
              <a:rPr lang="en-US" altLang="zh-CN" sz="2800" dirty="0"/>
              <a:t>10</a:t>
            </a:r>
            <a:r>
              <a:rPr lang="zh-CN" altLang="en-US" sz="2800" dirty="0"/>
              <a:t>万股，目前</a:t>
            </a:r>
            <a:r>
              <a:rPr lang="en-US" altLang="zh-CN" sz="2800" dirty="0"/>
              <a:t>B</a:t>
            </a:r>
            <a:r>
              <a:rPr lang="zh-CN" altLang="en-US" sz="2800" dirty="0"/>
              <a:t>股票市价为</a:t>
            </a:r>
            <a:r>
              <a:rPr lang="en-US" altLang="zh-CN" sz="2800" dirty="0"/>
              <a:t>6</a:t>
            </a:r>
            <a:r>
              <a:rPr lang="zh-CN" altLang="en-US" sz="2800" dirty="0"/>
              <a:t>元</a:t>
            </a:r>
            <a:r>
              <a:rPr lang="en-US" altLang="zh-CN" sz="2800" dirty="0"/>
              <a:t>/</a:t>
            </a:r>
            <a:r>
              <a:rPr lang="zh-CN" altLang="en-US" sz="2800" dirty="0"/>
              <a:t>股，折算率为</a:t>
            </a:r>
            <a:r>
              <a:rPr lang="en-US" altLang="zh-CN" sz="2800" dirty="0"/>
              <a:t>80%</a:t>
            </a:r>
            <a:r>
              <a:rPr lang="zh-CN" altLang="en-US" sz="2800" dirty="0"/>
              <a:t>；利息及其他费用合计</a:t>
            </a:r>
            <a:r>
              <a:rPr lang="en-US" altLang="zh-CN" sz="2800" dirty="0"/>
              <a:t>5</a:t>
            </a:r>
            <a:r>
              <a:rPr lang="zh-CN" altLang="en-US" sz="2800" dirty="0"/>
              <a:t>万元，请计算投资者的维持担保比率？</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0A79905-6237-F32C-040E-1DDF9F9DD34F}"/>
                  </a:ext>
                </a:extLst>
              </p:cNvPr>
              <p:cNvSpPr txBox="1"/>
              <p:nvPr/>
            </p:nvSpPr>
            <p:spPr>
              <a:xfrm>
                <a:off x="286870" y="4427073"/>
                <a:ext cx="11607216" cy="1957395"/>
              </a:xfrm>
              <a:prstGeom prst="rect">
                <a:avLst/>
              </a:prstGeom>
              <a:noFill/>
            </p:spPr>
            <p:txBody>
              <a:bodyPr wrap="none" rtlCol="0">
                <a:spAutoFit/>
              </a:bodyPr>
              <a:lstStyle/>
              <a:p>
                <a:pPr algn="l"/>
                <a:r>
                  <a:rPr lang="zh-CN" altLang="en-US" sz="2800" dirty="0"/>
                  <a:t>答案：</a:t>
                </a:r>
                <a:endParaRPr lang="en-US" altLang="zh-CN" sz="2800" dirty="0"/>
              </a:p>
              <a:p>
                <a:pPr algn="l"/>
                <a14:m>
                  <m:oMathPara xmlns:m="http://schemas.openxmlformats.org/officeDocument/2006/math">
                    <m:oMathParaPr>
                      <m:jc m:val="left"/>
                    </m:oMathParaPr>
                    <m:oMath xmlns:m="http://schemas.openxmlformats.org/officeDocument/2006/math">
                      <m:r>
                        <a:rPr lang="zh-CN" altLang="en-US" sz="2400" b="0" i="1" dirty="0">
                          <a:latin typeface="Cambria Math" panose="02040503050406030204" pitchFamily="18" charset="0"/>
                        </a:rPr>
                        <m:t>维持担保</m:t>
                      </m:r>
                      <m:r>
                        <a:rPr lang="zh-CN" altLang="en-US" sz="2400" i="1" dirty="0" smtClean="0">
                          <a:latin typeface="Cambria Math" panose="02040503050406030204" pitchFamily="18" charset="0"/>
                        </a:rPr>
                        <m:t>比率</m:t>
                      </m:r>
                      <m:r>
                        <a:rPr lang="en-US" altLang="zh-CN" sz="2400" b="0" i="0"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i="1" dirty="0">
                              <a:latin typeface="Cambria Math" panose="02040503050406030204" pitchFamily="18" charset="0"/>
                            </a:rPr>
                            <m:t>现金</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信用证券</m:t>
                          </m:r>
                          <m:r>
                            <a:rPr lang="zh-CN" altLang="en-US" sz="2400" i="1" dirty="0" smtClean="0">
                              <a:latin typeface="Cambria Math" panose="02040503050406030204" pitchFamily="18" charset="0"/>
                            </a:rPr>
                            <m:t>账户</m:t>
                          </m:r>
                          <m:r>
                            <a:rPr lang="zh-CN" altLang="en-US" sz="2400" i="1" dirty="0">
                              <a:latin typeface="Cambria Math" panose="02040503050406030204" pitchFamily="18" charset="0"/>
                            </a:rPr>
                            <m:t>内的</m:t>
                          </m:r>
                          <m:r>
                            <a:rPr lang="zh-CN" altLang="en-US" sz="2400" i="1" dirty="0" smtClean="0">
                              <a:latin typeface="Cambria Math" panose="02040503050406030204" pitchFamily="18" charset="0"/>
                            </a:rPr>
                            <m:t>证券</m:t>
                          </m:r>
                          <m:r>
                            <a:rPr lang="zh-CN" altLang="en-US" sz="2400" i="1" dirty="0">
                              <a:latin typeface="Cambria Math" panose="02040503050406030204" pitchFamily="18" charset="0"/>
                            </a:rPr>
                            <m:t>市值</m:t>
                          </m:r>
                        </m:num>
                        <m:den>
                          <m:r>
                            <a:rPr lang="zh-CN" altLang="en-US" sz="2400" i="1" dirty="0">
                              <a:latin typeface="Cambria Math" panose="02040503050406030204" pitchFamily="18" charset="0"/>
                            </a:rPr>
                            <m:t>融资</m:t>
                          </m:r>
                          <m:r>
                            <a:rPr lang="zh-CN" altLang="en-US" sz="2400" i="1" dirty="0" smtClean="0">
                              <a:latin typeface="Cambria Math" panose="02040503050406030204" pitchFamily="18" charset="0"/>
                            </a:rPr>
                            <m:t>买入</m:t>
                          </m:r>
                          <m:r>
                            <a:rPr lang="zh-CN" altLang="en-US" sz="2400" i="1" dirty="0">
                              <a:latin typeface="Cambria Math" panose="02040503050406030204" pitchFamily="18" charset="0"/>
                            </a:rPr>
                            <m:t>金额</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融券卖出</m:t>
                          </m:r>
                          <m:r>
                            <a:rPr lang="zh-CN" altLang="en-US" sz="2400" i="1" dirty="0" smtClean="0">
                              <a:latin typeface="Cambria Math" panose="02040503050406030204" pitchFamily="18" charset="0"/>
                            </a:rPr>
                            <m:t>证券</m:t>
                          </m:r>
                          <m:r>
                            <a:rPr lang="zh-CN" altLang="en-US" sz="2400" i="1" dirty="0">
                              <a:latin typeface="Cambria Math" panose="02040503050406030204" pitchFamily="18" charset="0"/>
                            </a:rPr>
                            <m:t>数量</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当前</m:t>
                          </m:r>
                          <m:r>
                            <a:rPr lang="zh-CN" altLang="en-US" sz="2400" i="1" dirty="0" smtClean="0">
                              <a:latin typeface="Cambria Math" panose="02040503050406030204" pitchFamily="18" charset="0"/>
                            </a:rPr>
                            <m:t>市价</m:t>
                          </m:r>
                          <m:r>
                            <a:rPr lang="en-US" altLang="zh-CN" sz="2400" i="1" dirty="0">
                              <a:latin typeface="Cambria Math" panose="02040503050406030204" pitchFamily="18" charset="0"/>
                            </a:rPr>
                            <m:t>+</m:t>
                          </m:r>
                          <m:r>
                            <a:rPr lang="zh-CN" altLang="en-US" sz="2400" i="1" dirty="0" smtClean="0">
                              <a:latin typeface="Cambria Math" panose="02040503050406030204" pitchFamily="18" charset="0"/>
                            </a:rPr>
                            <m:t>相关</m:t>
                          </m:r>
                          <m:r>
                            <a:rPr lang="zh-CN" altLang="en-US" sz="2400" i="1" dirty="0">
                              <a:latin typeface="Cambria Math" panose="02040503050406030204" pitchFamily="18" charset="0"/>
                            </a:rPr>
                            <m:t>的</m:t>
                          </m:r>
                          <m:r>
                            <a:rPr lang="zh-CN" altLang="en-US" sz="2400" i="1" dirty="0" smtClean="0">
                              <a:latin typeface="Cambria Math" panose="02040503050406030204" pitchFamily="18" charset="0"/>
                            </a:rPr>
                            <m:t>利息</m:t>
                          </m:r>
                          <m:r>
                            <a:rPr lang="zh-CN" altLang="en-US" sz="2400" i="1" dirty="0">
                              <a:latin typeface="Cambria Math" panose="02040503050406030204" pitchFamily="18" charset="0"/>
                            </a:rPr>
                            <m:t>及费用</m:t>
                          </m:r>
                        </m:den>
                      </m:f>
                    </m:oMath>
                  </m:oMathPara>
                </a14:m>
                <a:endParaRPr lang="en-US" altLang="zh-CN" sz="2800" dirty="0">
                  <a:latin typeface="+mn-ea"/>
                </a:endParaRPr>
              </a:p>
              <a:p>
                <a:r>
                  <a:rPr lang="en-US" altLang="zh-CN" sz="2800" dirty="0"/>
                  <a:t>      	          </a:t>
                </a:r>
                <a14:m>
                  <m:oMath xmlns:m="http://schemas.openxmlformats.org/officeDocument/2006/math">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2</m:t>
                        </m:r>
                        <m:r>
                          <a:rPr lang="en-US" altLang="zh-CN" sz="2800" i="1" dirty="0">
                            <a:latin typeface="Cambria Math" panose="02040503050406030204" pitchFamily="18" charset="0"/>
                          </a:rPr>
                          <m:t>0</m:t>
                        </m:r>
                        <m:r>
                          <a:rPr lang="en-US" altLang="zh-CN" sz="2800" i="1" dirty="0" smtClean="0">
                            <a:latin typeface="Cambria Math" panose="02040503050406030204" pitchFamily="18" charset="0"/>
                          </a:rPr>
                          <m:t>+</m:t>
                        </m:r>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0</m:t>
                        </m:r>
                        <m:r>
                          <a:rPr lang="en-US" altLang="zh-CN" sz="2800" i="1" dirty="0">
                            <a:latin typeface="Cambria Math" panose="02040503050406030204" pitchFamily="18" charset="0"/>
                          </a:rPr>
                          <m:t>0</m:t>
                        </m:r>
                        <m:r>
                          <a:rPr lang="en-US" altLang="zh-CN" sz="2800" i="1" dirty="0" smtClean="0">
                            <a:latin typeface="Cambria Math" panose="02040503050406030204" pitchFamily="18" charset="0"/>
                          </a:rPr>
                          <m:t>+</m:t>
                        </m:r>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0</m:t>
                        </m:r>
                        <m:r>
                          <a:rPr lang="en-US" altLang="zh-CN" sz="2800" i="1" dirty="0">
                            <a:latin typeface="Cambria Math" panose="02040503050406030204" pitchFamily="18" charset="0"/>
                          </a:rPr>
                          <m:t>0</m:t>
                        </m:r>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1</m:t>
                        </m:r>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2</m:t>
                        </m:r>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5</m:t>
                        </m:r>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1</m:t>
                        </m:r>
                        <m:r>
                          <a:rPr lang="en-US" altLang="zh-CN" sz="2800" i="1" dirty="0" smtClean="0">
                            <a:latin typeface="Cambria Math" panose="02040503050406030204" pitchFamily="18" charset="0"/>
                            <a:ea typeface="Cambria Math" panose="02040503050406030204" pitchFamily="18" charset="0"/>
                          </a:rPr>
                          <m:t>0</m:t>
                        </m:r>
                      </m:num>
                      <m:den>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0</m:t>
                        </m:r>
                        <m:r>
                          <a:rPr lang="en-US" altLang="zh-CN" sz="2800" i="1" dirty="0">
                            <a:latin typeface="Cambria Math" panose="02040503050406030204" pitchFamily="18" charset="0"/>
                          </a:rPr>
                          <m:t>0</m:t>
                        </m:r>
                        <m:r>
                          <a:rPr lang="en-US" altLang="zh-CN" sz="2800" i="1" dirty="0">
                            <a:latin typeface="Cambria Math" panose="02040503050406030204" pitchFamily="18" charset="0"/>
                            <a:ea typeface="Cambria Math" panose="02040503050406030204" pitchFamily="18" charset="0"/>
                          </a:rPr>
                          <m:t>×1+10×</m:t>
                        </m:r>
                        <m:r>
                          <a:rPr lang="en-US" altLang="zh-CN" sz="2800" i="1" dirty="0" smtClean="0">
                            <a:latin typeface="Cambria Math" panose="02040503050406030204" pitchFamily="18" charset="0"/>
                            <a:ea typeface="Cambria Math" panose="02040503050406030204" pitchFamily="18" charset="0"/>
                          </a:rPr>
                          <m:t>6</m:t>
                        </m:r>
                        <m:r>
                          <a:rPr lang="en-US" altLang="zh-CN" sz="2800" i="1" dirty="0">
                            <a:latin typeface="Cambria Math" panose="02040503050406030204" pitchFamily="18" charset="0"/>
                            <a:ea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5</m:t>
                        </m:r>
                      </m:den>
                    </m:f>
                    <m:r>
                      <a:rPr lang="en-US" altLang="zh-CN" sz="2800" b="0" i="1" dirty="0" smtClean="0">
                        <a:latin typeface="Cambria Math" panose="02040503050406030204" pitchFamily="18" charset="0"/>
                      </a:rPr>
                      <m:t>=2.36</m:t>
                    </m:r>
                  </m:oMath>
                </a14:m>
                <a:endParaRPr lang="zh-CN" altLang="en-US" sz="2800" dirty="0"/>
              </a:p>
            </p:txBody>
          </p:sp>
        </mc:Choice>
        <mc:Fallback xmlns="">
          <p:sp>
            <p:nvSpPr>
              <p:cNvPr id="3" name="文本框 2">
                <a:extLst>
                  <a:ext uri="{FF2B5EF4-FFF2-40B4-BE49-F238E27FC236}">
                    <a16:creationId xmlns:a16="http://schemas.microsoft.com/office/drawing/2014/main" id="{F0A79905-6237-F32C-040E-1DDF9F9DD34F}"/>
                  </a:ext>
                </a:extLst>
              </p:cNvPr>
              <p:cNvSpPr txBox="1">
                <a:spLocks noRot="1" noChangeAspect="1" noMove="1" noResize="1" noEditPoints="1" noAdjustHandles="1" noChangeArrowheads="1" noChangeShapeType="1" noTextEdit="1"/>
              </p:cNvSpPr>
              <p:nvPr/>
            </p:nvSpPr>
            <p:spPr>
              <a:xfrm>
                <a:off x="286870" y="4427073"/>
                <a:ext cx="11607216" cy="1957395"/>
              </a:xfrm>
              <a:prstGeom prst="rect">
                <a:avLst/>
              </a:prstGeom>
              <a:blipFill>
                <a:blip r:embed="rId4"/>
                <a:stretch>
                  <a:fillRect l="-1050" t="-3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996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4</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31178" y="3930223"/>
            <a:ext cx="392964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有效市场假说</a:t>
            </a:r>
          </a:p>
        </p:txBody>
      </p:sp>
    </p:spTree>
    <p:extLst>
      <p:ext uri="{BB962C8B-B14F-4D97-AF65-F5344CB8AC3E}">
        <p14:creationId xmlns:p14="http://schemas.microsoft.com/office/powerpoint/2010/main" val="177037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362645" y="250621"/>
            <a:ext cx="894797"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EMH</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5" name="组合 4">
            <a:extLst>
              <a:ext uri="{FF2B5EF4-FFF2-40B4-BE49-F238E27FC236}">
                <a16:creationId xmlns:a16="http://schemas.microsoft.com/office/drawing/2014/main" id="{74D849E5-2280-7771-3D63-CA460933D9D6}"/>
              </a:ext>
            </a:extLst>
          </p:cNvPr>
          <p:cNvGrpSpPr/>
          <p:nvPr/>
        </p:nvGrpSpPr>
        <p:grpSpPr>
          <a:xfrm>
            <a:off x="0" y="1047861"/>
            <a:ext cx="12192000" cy="5295248"/>
            <a:chOff x="0" y="880860"/>
            <a:chExt cx="12192000" cy="5295248"/>
          </a:xfrm>
        </p:grpSpPr>
        <p:sp>
          <p:nvSpPr>
            <p:cNvPr id="2" name="文本框 1">
              <a:extLst>
                <a:ext uri="{FF2B5EF4-FFF2-40B4-BE49-F238E27FC236}">
                  <a16:creationId xmlns:a16="http://schemas.microsoft.com/office/drawing/2014/main" id="{A339D653-93D8-5F29-53D9-DC6D918D496E}"/>
                </a:ext>
              </a:extLst>
            </p:cNvPr>
            <p:cNvSpPr txBox="1"/>
            <p:nvPr/>
          </p:nvSpPr>
          <p:spPr>
            <a:xfrm>
              <a:off x="0" y="3167390"/>
              <a:ext cx="2339102" cy="523220"/>
            </a:xfrm>
            <a:prstGeom prst="rect">
              <a:avLst/>
            </a:prstGeom>
            <a:noFill/>
          </p:spPr>
          <p:txBody>
            <a:bodyPr wrap="none" rtlCol="0">
              <a:spAutoFit/>
            </a:bodyPr>
            <a:lstStyle/>
            <a:p>
              <a:pPr algn="l"/>
              <a:r>
                <a:rPr lang="zh-CN" altLang="en-US" sz="2800" dirty="0"/>
                <a:t>有效市场假说</a:t>
              </a:r>
            </a:p>
          </p:txBody>
        </p:sp>
        <p:sp>
          <p:nvSpPr>
            <p:cNvPr id="3" name="左大括号 2">
              <a:extLst>
                <a:ext uri="{FF2B5EF4-FFF2-40B4-BE49-F238E27FC236}">
                  <a16:creationId xmlns:a16="http://schemas.microsoft.com/office/drawing/2014/main" id="{60FAF753-2538-90AE-4A37-34090996D8BA}"/>
                </a:ext>
              </a:extLst>
            </p:cNvPr>
            <p:cNvSpPr/>
            <p:nvPr/>
          </p:nvSpPr>
          <p:spPr>
            <a:xfrm>
              <a:off x="2339102" y="1573358"/>
              <a:ext cx="323416" cy="37023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4427885-904D-48E9-B962-21B255A73302}"/>
                </a:ext>
              </a:extLst>
            </p:cNvPr>
            <p:cNvSpPr txBox="1"/>
            <p:nvPr/>
          </p:nvSpPr>
          <p:spPr>
            <a:xfrm>
              <a:off x="2662518" y="880860"/>
              <a:ext cx="9529482" cy="1384995"/>
            </a:xfrm>
            <a:prstGeom prst="rect">
              <a:avLst/>
            </a:prstGeom>
            <a:noFill/>
          </p:spPr>
          <p:txBody>
            <a:bodyPr wrap="square" rtlCol="0">
              <a:spAutoFit/>
            </a:bodyPr>
            <a:lstStyle/>
            <a:p>
              <a:pPr algn="l"/>
              <a:r>
                <a:rPr lang="zh-CN" altLang="en-US" sz="2800" b="1" dirty="0"/>
                <a:t>弱式有效市场</a:t>
              </a:r>
              <a:r>
                <a:rPr lang="zh-CN" altLang="en-US" sz="2800" dirty="0"/>
                <a:t>：认为现行的证券价格完全反映了该证券的历史价格序列。技术分析失效，检验一个市场是否满足弱有效可以通过随机游走假设检验进行。</a:t>
              </a:r>
            </a:p>
          </p:txBody>
        </p:sp>
        <p:sp>
          <p:nvSpPr>
            <p:cNvPr id="7" name="文本框 6">
              <a:extLst>
                <a:ext uri="{FF2B5EF4-FFF2-40B4-BE49-F238E27FC236}">
                  <a16:creationId xmlns:a16="http://schemas.microsoft.com/office/drawing/2014/main" id="{16C00BF3-B15D-7017-4944-105277246371}"/>
                </a:ext>
              </a:extLst>
            </p:cNvPr>
            <p:cNvSpPr txBox="1"/>
            <p:nvPr/>
          </p:nvSpPr>
          <p:spPr>
            <a:xfrm>
              <a:off x="2662518" y="2620543"/>
              <a:ext cx="9529482" cy="1384995"/>
            </a:xfrm>
            <a:prstGeom prst="rect">
              <a:avLst/>
            </a:prstGeom>
            <a:noFill/>
          </p:spPr>
          <p:txBody>
            <a:bodyPr wrap="square" rtlCol="0">
              <a:spAutoFit/>
            </a:bodyPr>
            <a:lstStyle/>
            <a:p>
              <a:pPr algn="l"/>
              <a:r>
                <a:rPr lang="zh-CN" altLang="en-US" sz="2800" b="1" dirty="0"/>
                <a:t>半强式有效市场</a:t>
              </a:r>
              <a:r>
                <a:rPr lang="zh-CN" altLang="en-US" sz="2800" dirty="0"/>
                <a:t>：认为现行的证券价格不仅反映了该证券的历史价格序列所包含的信息，还反映了所有公开的可得到的信息组所反映的信息。技术分析和基本面分析</a:t>
              </a:r>
              <a:r>
                <a:rPr lang="zh-CN" altLang="en-US" sz="2800"/>
                <a:t>均失效。</a:t>
              </a:r>
              <a:endParaRPr lang="zh-CN" altLang="en-US" sz="2800" dirty="0"/>
            </a:p>
          </p:txBody>
        </p:sp>
        <p:sp>
          <p:nvSpPr>
            <p:cNvPr id="8" name="文本框 7">
              <a:extLst>
                <a:ext uri="{FF2B5EF4-FFF2-40B4-BE49-F238E27FC236}">
                  <a16:creationId xmlns:a16="http://schemas.microsoft.com/office/drawing/2014/main" id="{7F1A8149-699D-1B7E-6F59-23160323E362}"/>
                </a:ext>
              </a:extLst>
            </p:cNvPr>
            <p:cNvSpPr txBox="1"/>
            <p:nvPr/>
          </p:nvSpPr>
          <p:spPr>
            <a:xfrm>
              <a:off x="2662518" y="4360226"/>
              <a:ext cx="9529482" cy="1815882"/>
            </a:xfrm>
            <a:prstGeom prst="rect">
              <a:avLst/>
            </a:prstGeom>
            <a:noFill/>
          </p:spPr>
          <p:txBody>
            <a:bodyPr wrap="square" rtlCol="0">
              <a:spAutoFit/>
            </a:bodyPr>
            <a:lstStyle/>
            <a:p>
              <a:pPr algn="l"/>
              <a:r>
                <a:rPr lang="zh-CN" altLang="en-US" sz="2800" b="1" dirty="0"/>
                <a:t>强式有效市场</a:t>
              </a:r>
              <a:r>
                <a:rPr lang="zh-CN" altLang="en-US" sz="2800" dirty="0"/>
                <a:t>：认为现行的证券价格不仅反映了该证券的所有公开信息，还反映了未公开的内幕信息，因此即使那些掌握了内幕消息的人也不可能获取到超额收益，技术分析和基本面分析均失效。</a:t>
              </a:r>
            </a:p>
          </p:txBody>
        </p:sp>
      </p:grpSp>
      <p:sp>
        <p:nvSpPr>
          <p:cNvPr id="6" name="文本框 5">
            <a:extLst>
              <a:ext uri="{FF2B5EF4-FFF2-40B4-BE49-F238E27FC236}">
                <a16:creationId xmlns:a16="http://schemas.microsoft.com/office/drawing/2014/main" id="{3E43F7E6-258E-D3CF-E9FB-39347F34852B}"/>
              </a:ext>
            </a:extLst>
          </p:cNvPr>
          <p:cNvSpPr txBox="1"/>
          <p:nvPr/>
        </p:nvSpPr>
        <p:spPr>
          <a:xfrm>
            <a:off x="326945" y="3857611"/>
            <a:ext cx="1483098" cy="461665"/>
          </a:xfrm>
          <a:prstGeom prst="rect">
            <a:avLst/>
          </a:prstGeom>
          <a:noFill/>
        </p:spPr>
        <p:txBody>
          <a:bodyPr wrap="none" rtlCol="0">
            <a:spAutoFit/>
          </a:bodyPr>
          <a:lstStyle/>
          <a:p>
            <a:pPr algn="l"/>
            <a:r>
              <a:rPr lang="zh-CN" altLang="en-US" sz="2400" dirty="0">
                <a:solidFill>
                  <a:srgbClr val="FF0000"/>
                </a:solidFill>
              </a:rPr>
              <a:t>尤金</a:t>
            </a:r>
            <a:r>
              <a:rPr lang="en-US" altLang="zh-CN" sz="2400" dirty="0">
                <a:solidFill>
                  <a:srgbClr val="FF0000"/>
                </a:solidFill>
              </a:rPr>
              <a:t>·</a:t>
            </a:r>
            <a:r>
              <a:rPr lang="zh-CN" altLang="en-US" sz="2400" dirty="0">
                <a:solidFill>
                  <a:srgbClr val="FF0000"/>
                </a:solidFill>
              </a:rPr>
              <a:t>法玛</a:t>
            </a:r>
          </a:p>
        </p:txBody>
      </p:sp>
    </p:spTree>
    <p:extLst>
      <p:ext uri="{BB962C8B-B14F-4D97-AF65-F5344CB8AC3E}">
        <p14:creationId xmlns:p14="http://schemas.microsoft.com/office/powerpoint/2010/main" val="3886767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3804218" cy="687948"/>
            <a:chOff x="3993858" y="1478759"/>
            <a:chExt cx="3804218" cy="687948"/>
          </a:xfrm>
        </p:grpSpPr>
        <p:sp>
          <p:nvSpPr>
            <p:cNvPr id="8" name="TextBox 7"/>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预习内容检测</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3804218" cy="687948"/>
            <a:chOff x="3993858" y="1478759"/>
            <a:chExt cx="3804218"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lang="zh-CN" altLang="en-US" sz="3600" kern="0" dirty="0">
                  <a:latin typeface="字魂35号-经典雅黑" panose="02000000000000000000" pitchFamily="2" charset="-122"/>
                  <a:ea typeface="字魂35号-经典雅黑" panose="02000000000000000000" pitchFamily="2" charset="-122"/>
                </a:rPr>
                <a:t>有效市场假说</a:t>
              </a:r>
              <a:endPar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04</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4727548" cy="687948"/>
            <a:chOff x="3993858" y="1478759"/>
            <a:chExt cx="4727548"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393952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证券的发行与交易</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5189213" cy="687948"/>
            <a:chOff x="3993858" y="1478759"/>
            <a:chExt cx="5189213"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440119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证券投资与证券市场</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9" name="组合 18">
            <a:extLst>
              <a:ext uri="{FF2B5EF4-FFF2-40B4-BE49-F238E27FC236}">
                <a16:creationId xmlns:a16="http://schemas.microsoft.com/office/drawing/2014/main" id="{C016EDED-902A-3529-F9C0-095FCAEC5081}"/>
              </a:ext>
            </a:extLst>
          </p:cNvPr>
          <p:cNvGrpSpPr/>
          <p:nvPr/>
        </p:nvGrpSpPr>
        <p:grpSpPr>
          <a:xfrm>
            <a:off x="3984059" y="5543253"/>
            <a:ext cx="4727548" cy="687948"/>
            <a:chOff x="3993858" y="1478759"/>
            <a:chExt cx="4727548" cy="687948"/>
          </a:xfrm>
        </p:grpSpPr>
        <p:sp>
          <p:nvSpPr>
            <p:cNvPr id="20" name="TextBox 7">
              <a:extLst>
                <a:ext uri="{FF2B5EF4-FFF2-40B4-BE49-F238E27FC236}">
                  <a16:creationId xmlns:a16="http://schemas.microsoft.com/office/drawing/2014/main" id="{78DBCB66-52EE-949E-0A89-E366DC889376}"/>
                </a:ext>
              </a:extLst>
            </p:cNvPr>
            <p:cNvSpPr txBox="1"/>
            <p:nvPr/>
          </p:nvSpPr>
          <p:spPr bwMode="auto">
            <a:xfrm>
              <a:off x="4781880" y="1478759"/>
              <a:ext cx="393952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选择最优投资组合</a:t>
              </a:r>
            </a:p>
          </p:txBody>
        </p:sp>
        <p:sp>
          <p:nvSpPr>
            <p:cNvPr id="21" name="TextBox 15">
              <a:extLst>
                <a:ext uri="{FF2B5EF4-FFF2-40B4-BE49-F238E27FC236}">
                  <a16:creationId xmlns:a16="http://schemas.microsoft.com/office/drawing/2014/main" id="{E72EC0A7-69A2-759A-6A86-CCBAC5B21E36}"/>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05</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11067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054870" y="250621"/>
            <a:ext cx="1510350"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EMH</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假设</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840FB03B-C389-74E3-A4B0-412F361DCB34}"/>
              </a:ext>
            </a:extLst>
          </p:cNvPr>
          <p:cNvSpPr txBox="1"/>
          <p:nvPr/>
        </p:nvSpPr>
        <p:spPr>
          <a:xfrm>
            <a:off x="306047" y="1456413"/>
            <a:ext cx="11618260" cy="2677656"/>
          </a:xfrm>
          <a:prstGeom prst="rect">
            <a:avLst/>
          </a:prstGeom>
          <a:noFill/>
        </p:spPr>
        <p:txBody>
          <a:bodyPr wrap="square" rtlCol="0">
            <a:spAutoFit/>
          </a:bodyPr>
          <a:lstStyle/>
          <a:p>
            <a:pPr algn="l"/>
            <a:r>
              <a:rPr lang="en-US" altLang="zh-CN" sz="2800" dirty="0"/>
              <a:t>EMH</a:t>
            </a:r>
            <a:r>
              <a:rPr lang="zh-CN" altLang="en-US" sz="2800" dirty="0"/>
              <a:t>成立的理论基础依赖于以下三个依次减弱的假设：</a:t>
            </a:r>
            <a:endParaRPr lang="en-US" altLang="zh-CN" sz="2800" dirty="0"/>
          </a:p>
          <a:p>
            <a:pPr algn="l"/>
            <a:r>
              <a:rPr lang="zh-CN" altLang="en-US" sz="2800" dirty="0"/>
              <a:t>（</a:t>
            </a:r>
            <a:r>
              <a:rPr lang="en-US" altLang="zh-CN" sz="2800" dirty="0"/>
              <a:t>1</a:t>
            </a:r>
            <a:r>
              <a:rPr lang="zh-CN" altLang="en-US" sz="2800" dirty="0"/>
              <a:t>）投资者都是理性地估价和交易证券；</a:t>
            </a:r>
            <a:endParaRPr lang="en-US" altLang="zh-CN" sz="2800" dirty="0"/>
          </a:p>
          <a:p>
            <a:pPr algn="l"/>
            <a:r>
              <a:rPr lang="zh-CN" altLang="en-US" sz="2800" dirty="0"/>
              <a:t>（</a:t>
            </a:r>
            <a:r>
              <a:rPr lang="en-US" altLang="zh-CN" sz="2800" dirty="0"/>
              <a:t>2</a:t>
            </a:r>
            <a:r>
              <a:rPr lang="zh-CN" altLang="en-US" sz="2800" dirty="0"/>
              <a:t>）投资者虽然不都是理性的，但是他们之间的交易行为是随机的、彼此无关的，从而可以相互抵消各自的作用，使得价格不发生非理性的变化；</a:t>
            </a:r>
            <a:endParaRPr lang="en-US" altLang="zh-CN" sz="2800" dirty="0"/>
          </a:p>
          <a:p>
            <a:pPr algn="l"/>
            <a:r>
              <a:rPr lang="zh-CN" altLang="en-US" sz="2800" dirty="0"/>
              <a:t>（</a:t>
            </a:r>
            <a:r>
              <a:rPr lang="en-US" altLang="zh-CN" sz="2800" dirty="0"/>
              <a:t>3</a:t>
            </a:r>
            <a:r>
              <a:rPr lang="zh-CN" altLang="en-US" sz="2800" dirty="0"/>
              <a:t>）即使部分投资者之间的非理性行为具有某种相关性，由于市场中存在的理性套利者的套利行为也将消除非理性投资者对价格的影响。</a:t>
            </a:r>
          </a:p>
        </p:txBody>
      </p:sp>
      <p:sp>
        <p:nvSpPr>
          <p:cNvPr id="3" name="文本框 2">
            <a:extLst>
              <a:ext uri="{FF2B5EF4-FFF2-40B4-BE49-F238E27FC236}">
                <a16:creationId xmlns:a16="http://schemas.microsoft.com/office/drawing/2014/main" id="{F04E3966-46A4-39A8-A900-355AB6BA93B2}"/>
              </a:ext>
            </a:extLst>
          </p:cNvPr>
          <p:cNvSpPr txBox="1"/>
          <p:nvPr/>
        </p:nvSpPr>
        <p:spPr>
          <a:xfrm>
            <a:off x="613952" y="5037719"/>
            <a:ext cx="11618260" cy="1569660"/>
          </a:xfrm>
          <a:prstGeom prst="rect">
            <a:avLst/>
          </a:prstGeom>
          <a:noFill/>
        </p:spPr>
        <p:txBody>
          <a:bodyPr wrap="square" rtlCol="0">
            <a:spAutoFit/>
          </a:bodyPr>
          <a:lstStyle/>
          <a:p>
            <a:pPr algn="l"/>
            <a:r>
              <a:rPr lang="zh-CN" altLang="en-US" sz="2400" dirty="0"/>
              <a:t>注：</a:t>
            </a:r>
            <a:endParaRPr lang="en-US" altLang="zh-CN" sz="2400" dirty="0"/>
          </a:p>
          <a:p>
            <a:pPr algn="l"/>
            <a:r>
              <a:rPr lang="zh-CN" altLang="en-US" sz="2400" dirty="0"/>
              <a:t>①在投资学中</a:t>
            </a:r>
            <a:r>
              <a:rPr lang="en-US" altLang="zh-CN" sz="2400" dirty="0"/>
              <a:t>EMH</a:t>
            </a:r>
            <a:r>
              <a:rPr lang="zh-CN" altLang="en-US" sz="2400" dirty="0"/>
              <a:t>理论比较适合出论述题，并且之前也考过</a:t>
            </a:r>
            <a:r>
              <a:rPr lang="en-US" altLang="zh-CN" sz="2400" dirty="0"/>
              <a:t>EMH</a:t>
            </a:r>
            <a:r>
              <a:rPr lang="zh-CN" altLang="en-US" sz="2400" dirty="0"/>
              <a:t>的论述题，需要注意；</a:t>
            </a:r>
            <a:endParaRPr lang="en-US" altLang="zh-CN" sz="2400" dirty="0"/>
          </a:p>
          <a:p>
            <a:pPr algn="l"/>
            <a:r>
              <a:rPr lang="zh-CN" altLang="en-US" sz="2400" dirty="0"/>
              <a:t>②</a:t>
            </a:r>
            <a:r>
              <a:rPr lang="en-US" altLang="zh-CN" sz="2400" dirty="0"/>
              <a:t>EMH</a:t>
            </a:r>
            <a:r>
              <a:rPr lang="zh-CN" altLang="en-US" sz="2400" dirty="0"/>
              <a:t>的实证部分内容不要求掌握，可以不看；</a:t>
            </a:r>
            <a:endParaRPr lang="en-US" altLang="zh-CN" sz="2400" dirty="0"/>
          </a:p>
          <a:p>
            <a:pPr algn="l"/>
            <a:r>
              <a:rPr lang="zh-CN" altLang="en-US" sz="2400" dirty="0"/>
              <a:t>③本章第二节“行为金融学”“部分要求了解一下，有的时候也许能用到论述题中。</a:t>
            </a:r>
          </a:p>
        </p:txBody>
      </p:sp>
    </p:spTree>
    <p:extLst>
      <p:ext uri="{BB962C8B-B14F-4D97-AF65-F5344CB8AC3E}">
        <p14:creationId xmlns:p14="http://schemas.microsoft.com/office/powerpoint/2010/main" val="2915980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18679" y="1869363"/>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5</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539507" y="3930223"/>
            <a:ext cx="5112986"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选择最优投资组合</a:t>
            </a:r>
          </a:p>
        </p:txBody>
      </p:sp>
    </p:spTree>
    <p:extLst>
      <p:ext uri="{BB962C8B-B14F-4D97-AF65-F5344CB8AC3E}">
        <p14:creationId xmlns:p14="http://schemas.microsoft.com/office/powerpoint/2010/main" val="333757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1"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资产组合理论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5CAE0775-95C7-9648-6892-9F1AEE85AA51}"/>
              </a:ext>
            </a:extLst>
          </p:cNvPr>
          <p:cNvSpPr txBox="1"/>
          <p:nvPr/>
        </p:nvSpPr>
        <p:spPr>
          <a:xfrm>
            <a:off x="489698" y="814778"/>
            <a:ext cx="11212605" cy="5693866"/>
          </a:xfrm>
          <a:prstGeom prst="rect">
            <a:avLst/>
          </a:prstGeom>
          <a:noFill/>
        </p:spPr>
        <p:txBody>
          <a:bodyPr wrap="square" rtlCol="0">
            <a:spAutoFit/>
          </a:bodyPr>
          <a:lstStyle/>
          <a:p>
            <a:pPr algn="l"/>
            <a:r>
              <a:rPr lang="zh-CN" altLang="en-US" sz="2800" dirty="0"/>
              <a:t>假设：</a:t>
            </a:r>
            <a:endParaRPr lang="en-US" altLang="zh-CN" sz="2800" dirty="0"/>
          </a:p>
          <a:p>
            <a:pPr algn="l"/>
            <a:r>
              <a:rPr lang="zh-CN" altLang="en-US" sz="2800" dirty="0"/>
              <a:t>（</a:t>
            </a:r>
            <a:r>
              <a:rPr lang="en-US" altLang="zh-CN" sz="2800" dirty="0"/>
              <a:t>1</a:t>
            </a:r>
            <a:r>
              <a:rPr lang="zh-CN" altLang="en-US" sz="2800" dirty="0"/>
              <a:t>）投资者的目的是使其期望效用最大化</a:t>
            </a:r>
            <a:r>
              <a:rPr lang="en-US" altLang="zh-CN" sz="2800" dirty="0"/>
              <a:t>,</a:t>
            </a:r>
            <a:r>
              <a:rPr lang="zh-CN" altLang="en-US" sz="2800" dirty="0"/>
              <a:t>其中期望收益率和风险是投资者进行投资决策的重要影响因素；        </a:t>
            </a:r>
            <a:endParaRPr lang="en-US" altLang="zh-CN" sz="2800" dirty="0"/>
          </a:p>
          <a:p>
            <a:pPr algn="l"/>
            <a:r>
              <a:rPr lang="zh-CN" altLang="en-US" sz="2800" dirty="0"/>
              <a:t>（</a:t>
            </a:r>
            <a:r>
              <a:rPr lang="en-US" altLang="zh-CN" sz="2800" dirty="0"/>
              <a:t>2</a:t>
            </a:r>
            <a:r>
              <a:rPr lang="zh-CN" altLang="en-US" sz="2800" dirty="0"/>
              <a:t>）投资者是风险厌恶的投资者</a:t>
            </a:r>
            <a:r>
              <a:rPr lang="en-US" altLang="zh-CN" sz="2800" dirty="0"/>
              <a:t>,</a:t>
            </a:r>
            <a:r>
              <a:rPr lang="zh-CN" altLang="en-US" sz="2800" dirty="0"/>
              <a:t>风险用期望收益率的方差来表示。</a:t>
            </a:r>
            <a:endParaRPr lang="en-US" altLang="zh-CN" sz="2800" dirty="0"/>
          </a:p>
          <a:p>
            <a:pPr algn="l"/>
            <a:r>
              <a:rPr lang="zh-CN" altLang="en-US" sz="2800" dirty="0"/>
              <a:t>（</a:t>
            </a:r>
            <a:r>
              <a:rPr lang="en-US" altLang="zh-CN" sz="2800" dirty="0"/>
              <a:t>3</a:t>
            </a:r>
            <a:r>
              <a:rPr lang="zh-CN" altLang="en-US" sz="2800" dirty="0"/>
              <a:t>）证券市场是有效的</a:t>
            </a:r>
            <a:r>
              <a:rPr lang="en-US" altLang="zh-CN" sz="2800" dirty="0"/>
              <a:t>,</a:t>
            </a:r>
            <a:r>
              <a:rPr lang="zh-CN" altLang="en-US" sz="2800" dirty="0"/>
              <a:t>即市场上各种有价证券的风险与收益率的变动及其影响因素都为投资者掌握或者至少是可以得知的；</a:t>
            </a:r>
            <a:endParaRPr lang="en-US" altLang="zh-CN" sz="2800" dirty="0"/>
          </a:p>
          <a:p>
            <a:pPr algn="l"/>
            <a:r>
              <a:rPr lang="zh-CN" altLang="en-US" sz="2800" dirty="0"/>
              <a:t>（</a:t>
            </a:r>
            <a:r>
              <a:rPr lang="en-US" altLang="zh-CN" sz="2800" dirty="0"/>
              <a:t>4</a:t>
            </a:r>
            <a:r>
              <a:rPr lang="zh-CN" altLang="en-US" sz="2800" dirty="0"/>
              <a:t>）投资者是理性的</a:t>
            </a:r>
            <a:r>
              <a:rPr lang="en-US" altLang="zh-CN" sz="2800" dirty="0"/>
              <a:t>,</a:t>
            </a:r>
            <a:r>
              <a:rPr lang="zh-CN" altLang="en-US" sz="2800" dirty="0"/>
              <a:t>即在任一给定的风险程度下</a:t>
            </a:r>
            <a:r>
              <a:rPr lang="en-US" altLang="zh-CN" sz="2800" dirty="0"/>
              <a:t>,</a:t>
            </a:r>
            <a:r>
              <a:rPr lang="zh-CN" altLang="en-US" sz="2800" dirty="0"/>
              <a:t>投资者愿意选择期望收益高的有价证券</a:t>
            </a:r>
            <a:r>
              <a:rPr lang="en-US" altLang="zh-CN" sz="2800" dirty="0"/>
              <a:t>,</a:t>
            </a:r>
            <a:r>
              <a:rPr lang="zh-CN" altLang="en-US" sz="2800" dirty="0"/>
              <a:t>或者选择期望收益一定、风险程度较低的有价证券；</a:t>
            </a:r>
            <a:endParaRPr lang="en-US" altLang="zh-CN" sz="2800" dirty="0"/>
          </a:p>
          <a:p>
            <a:pPr algn="l"/>
            <a:r>
              <a:rPr lang="zh-CN" altLang="en-US" sz="2800" dirty="0"/>
              <a:t>（</a:t>
            </a:r>
            <a:r>
              <a:rPr lang="en-US" altLang="zh-CN" sz="2800" dirty="0"/>
              <a:t>5</a:t>
            </a:r>
            <a:r>
              <a:rPr lang="zh-CN" altLang="en-US" sz="2800" dirty="0"/>
              <a:t>）投资者用有不同概率分布的收益率来评估投资结果；</a:t>
            </a:r>
            <a:endParaRPr lang="en-US" altLang="zh-CN" sz="2800" dirty="0"/>
          </a:p>
          <a:p>
            <a:pPr algn="l"/>
            <a:r>
              <a:rPr lang="zh-CN" altLang="en-US" sz="2800" dirty="0"/>
              <a:t>（</a:t>
            </a:r>
            <a:r>
              <a:rPr lang="en-US" altLang="zh-CN" sz="2800" dirty="0"/>
              <a:t>6</a:t>
            </a:r>
            <a:r>
              <a:rPr lang="zh-CN" altLang="en-US" sz="2800" dirty="0"/>
              <a:t>）在有限的时间范围内进行分析</a:t>
            </a:r>
            <a:r>
              <a:rPr lang="en-US" altLang="zh-CN" sz="2800" dirty="0"/>
              <a:t>,</a:t>
            </a:r>
            <a:r>
              <a:rPr lang="zh-CN" altLang="en-US" sz="2800" dirty="0"/>
              <a:t>投资者对资产的持有保持相应的一段时间，即单期；</a:t>
            </a:r>
            <a:endParaRPr lang="en-US" altLang="zh-CN" sz="2800" dirty="0"/>
          </a:p>
          <a:p>
            <a:pPr algn="l"/>
            <a:r>
              <a:rPr lang="zh-CN" altLang="en-US" sz="2800" dirty="0"/>
              <a:t>（</a:t>
            </a:r>
            <a:r>
              <a:rPr lang="en-US" altLang="zh-CN" sz="2800" dirty="0"/>
              <a:t>7</a:t>
            </a:r>
            <a:r>
              <a:rPr lang="zh-CN" altLang="en-US" sz="2800" dirty="0"/>
              <a:t>）摒除市场供求因素对证券价格和收益率产生的影响</a:t>
            </a:r>
            <a:r>
              <a:rPr lang="en-US" altLang="zh-CN" sz="2800" dirty="0"/>
              <a:t>,</a:t>
            </a:r>
            <a:r>
              <a:rPr lang="zh-CN" altLang="en-US" sz="2800" dirty="0"/>
              <a:t>即假设市场具有充分的供给弹性。</a:t>
            </a:r>
            <a:endParaRPr lang="en-US" altLang="zh-CN" sz="2800" dirty="0"/>
          </a:p>
        </p:txBody>
      </p:sp>
    </p:spTree>
    <p:extLst>
      <p:ext uri="{BB962C8B-B14F-4D97-AF65-F5344CB8AC3E}">
        <p14:creationId xmlns:p14="http://schemas.microsoft.com/office/powerpoint/2010/main" val="2671692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1"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资产组合理论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8" name="文本框 7">
            <a:extLst>
              <a:ext uri="{FF2B5EF4-FFF2-40B4-BE49-F238E27FC236}">
                <a16:creationId xmlns:a16="http://schemas.microsoft.com/office/drawing/2014/main" id="{309712BE-1343-57C6-E237-C22A616BB11F}"/>
              </a:ext>
            </a:extLst>
          </p:cNvPr>
          <p:cNvSpPr txBox="1"/>
          <p:nvPr/>
        </p:nvSpPr>
        <p:spPr>
          <a:xfrm>
            <a:off x="712695" y="1047861"/>
            <a:ext cx="10766610" cy="5047536"/>
          </a:xfrm>
          <a:prstGeom prst="rect">
            <a:avLst/>
          </a:prstGeom>
          <a:noFill/>
        </p:spPr>
        <p:txBody>
          <a:bodyPr wrap="square" rtlCol="0">
            <a:spAutoFit/>
          </a:bodyPr>
          <a:lstStyle/>
          <a:p>
            <a:pPr algn="l"/>
            <a:r>
              <a:rPr lang="zh-CN" altLang="en-US" sz="2800" b="1" dirty="0"/>
              <a:t>资产组合理论</a:t>
            </a:r>
            <a:r>
              <a:rPr lang="zh-CN" altLang="en-US" sz="2800" dirty="0"/>
              <a:t>：</a:t>
            </a:r>
            <a:r>
              <a:rPr lang="zh-CN" altLang="en-US" sz="2800" dirty="0">
                <a:solidFill>
                  <a:srgbClr val="FF0000"/>
                </a:solidFill>
              </a:rPr>
              <a:t>哈瑞</a:t>
            </a:r>
            <a:r>
              <a:rPr lang="en-US" altLang="zh-CN" sz="2800" dirty="0">
                <a:solidFill>
                  <a:srgbClr val="FF0000"/>
                </a:solidFill>
              </a:rPr>
              <a:t>·</a:t>
            </a:r>
            <a:r>
              <a:rPr lang="zh-CN" altLang="en-US" sz="2800" dirty="0">
                <a:solidFill>
                  <a:srgbClr val="FF0000"/>
                </a:solidFill>
              </a:rPr>
              <a:t>马科维茨</a:t>
            </a:r>
            <a:endParaRPr lang="en-US" altLang="zh-CN" sz="2800" dirty="0">
              <a:solidFill>
                <a:srgbClr val="FF0000"/>
              </a:solidFill>
            </a:endParaRPr>
          </a:p>
          <a:p>
            <a:pPr algn="l"/>
            <a:endParaRPr lang="en-US" altLang="zh-CN" sz="1400" dirty="0"/>
          </a:p>
          <a:p>
            <a:pPr algn="l"/>
            <a:r>
              <a:rPr lang="zh-CN" altLang="en-US" sz="2800" b="1" dirty="0"/>
              <a:t>观点</a:t>
            </a:r>
            <a:r>
              <a:rPr lang="zh-CN" altLang="en-US" sz="2800" dirty="0"/>
              <a:t>：</a:t>
            </a:r>
            <a:endParaRPr lang="en-US" altLang="zh-CN" sz="2800" dirty="0"/>
          </a:p>
          <a:p>
            <a:pPr algn="l"/>
            <a:r>
              <a:rPr lang="zh-CN" altLang="en-US" sz="2800" dirty="0"/>
              <a:t>（</a:t>
            </a:r>
            <a:r>
              <a:rPr lang="en-US" altLang="zh-CN" sz="2800" dirty="0"/>
              <a:t>1</a:t>
            </a:r>
            <a:r>
              <a:rPr lang="zh-CN" altLang="en-US" sz="2800" dirty="0"/>
              <a:t>）投资者会追求尽可能高的收益率</a:t>
            </a:r>
            <a:r>
              <a:rPr lang="en-US" altLang="zh-CN" sz="2800" dirty="0"/>
              <a:t>,</a:t>
            </a:r>
            <a:r>
              <a:rPr lang="zh-CN" altLang="en-US" sz="2800" dirty="0"/>
              <a:t>而在具有相同回报率的两个证券之间进行选择的话</a:t>
            </a:r>
            <a:r>
              <a:rPr lang="en-US" altLang="zh-CN" sz="2800" dirty="0"/>
              <a:t>,</a:t>
            </a:r>
            <a:r>
              <a:rPr lang="zh-CN" altLang="en-US" sz="2800" dirty="0"/>
              <a:t>任何投资者又都会选择风险较小的；</a:t>
            </a:r>
            <a:endParaRPr lang="en-US" altLang="zh-CN" sz="2800" dirty="0"/>
          </a:p>
          <a:p>
            <a:pPr algn="l"/>
            <a:r>
              <a:rPr lang="zh-CN" altLang="en-US" sz="2800" dirty="0"/>
              <a:t>（</a:t>
            </a:r>
            <a:r>
              <a:rPr lang="en-US" altLang="zh-CN" sz="2800" dirty="0"/>
              <a:t>2</a:t>
            </a:r>
            <a:r>
              <a:rPr lang="zh-CN" altLang="en-US" sz="2800" dirty="0"/>
              <a:t>）个别资产的某些风险是可以分散的</a:t>
            </a:r>
            <a:r>
              <a:rPr lang="en-US" altLang="zh-CN" sz="2800" dirty="0"/>
              <a:t>,</a:t>
            </a:r>
            <a:r>
              <a:rPr lang="zh-CN" altLang="en-US" sz="2800" dirty="0"/>
              <a:t>只要不同资产间的收益变化不完全正相关</a:t>
            </a:r>
            <a:r>
              <a:rPr lang="en-US" altLang="zh-CN" sz="2800" dirty="0"/>
              <a:t>,</a:t>
            </a:r>
            <a:r>
              <a:rPr lang="zh-CN" altLang="en-US" sz="2800" dirty="0"/>
              <a:t>就可以通过将多个资产构成资产组合来降低投资风险</a:t>
            </a:r>
            <a:r>
              <a:rPr lang="en-US" altLang="zh-CN" sz="2800" dirty="0"/>
              <a:t>,</a:t>
            </a:r>
            <a:r>
              <a:rPr lang="zh-CN" altLang="en-US" sz="2800" dirty="0"/>
              <a:t>即由若干资产构成的资产组合的投资风险低于该若干单一资产投资风险的简单加权平均；</a:t>
            </a:r>
            <a:endParaRPr lang="en-US" altLang="zh-CN" sz="2800" dirty="0"/>
          </a:p>
          <a:p>
            <a:pPr algn="l"/>
            <a:r>
              <a:rPr lang="zh-CN" altLang="en-US" sz="2800" dirty="0"/>
              <a:t>（</a:t>
            </a:r>
            <a:r>
              <a:rPr lang="en-US" altLang="zh-CN" sz="2800" dirty="0"/>
              <a:t>3</a:t>
            </a:r>
            <a:r>
              <a:rPr lang="zh-CN" altLang="en-US" sz="2800" dirty="0"/>
              <a:t>）投资者在衡量一项资产的风险大小时</a:t>
            </a:r>
            <a:r>
              <a:rPr lang="en-US" altLang="zh-CN" sz="2800" dirty="0"/>
              <a:t>,</a:t>
            </a:r>
            <a:r>
              <a:rPr lang="zh-CN" altLang="en-US" sz="2800" dirty="0"/>
              <a:t>不应以它本身孤立存在时的风险大小为依据</a:t>
            </a:r>
            <a:r>
              <a:rPr lang="en-US" altLang="zh-CN" sz="2800" dirty="0"/>
              <a:t>,</a:t>
            </a:r>
            <a:r>
              <a:rPr lang="zh-CN" altLang="en-US" sz="2800" dirty="0"/>
              <a:t>而应以它对一个风险充分分散的资产组合的风险贡献大小为依据。</a:t>
            </a:r>
          </a:p>
        </p:txBody>
      </p:sp>
    </p:spTree>
    <p:extLst>
      <p:ext uri="{BB962C8B-B14F-4D97-AF65-F5344CB8AC3E}">
        <p14:creationId xmlns:p14="http://schemas.microsoft.com/office/powerpoint/2010/main" val="238056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8" y="250621"/>
            <a:ext cx="295465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单个证券收益率度量</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56B9E9A-CEA9-C46B-0EEC-007360CFE944}"/>
                  </a:ext>
                </a:extLst>
              </p:cNvPr>
              <p:cNvSpPr txBox="1"/>
              <p:nvPr/>
            </p:nvSpPr>
            <p:spPr>
              <a:xfrm>
                <a:off x="1299469" y="1047861"/>
                <a:ext cx="9593061" cy="5284716"/>
              </a:xfrm>
              <a:prstGeom prst="rect">
                <a:avLst/>
              </a:prstGeom>
              <a:noFill/>
            </p:spPr>
            <p:txBody>
              <a:bodyPr wrap="square" rtlCol="0">
                <a:spAutoFit/>
              </a:bodyPr>
              <a:lstStyle/>
              <a:p>
                <a:pPr algn="l"/>
                <a:r>
                  <a:rPr lang="zh-CN" altLang="en-US" sz="2800" dirty="0"/>
                  <a:t>股票</a:t>
                </a:r>
                <a14:m>
                  <m:oMath xmlns:m="http://schemas.openxmlformats.org/officeDocument/2006/math">
                    <m:r>
                      <a:rPr lang="en-US" altLang="zh-CN" sz="2800" i="1" dirty="0" smtClean="0">
                        <a:latin typeface="Cambria Math" panose="02040503050406030204" pitchFamily="18" charset="0"/>
                      </a:rPr>
                      <m:t>𝐴</m:t>
                    </m:r>
                  </m:oMath>
                </a14:m>
                <a:r>
                  <a:rPr lang="zh-CN" altLang="en-US" sz="2800" dirty="0"/>
                  <a:t>在某时期内的收益率：</a:t>
                </a:r>
                <a:endParaRPr lang="en-US" altLang="zh-CN" sz="2800" dirty="0"/>
              </a:p>
              <a:p>
                <a:pPr algn="l"/>
                <a:endParaRPr lang="en-US" altLang="zh-CN" sz="1400" dirty="0"/>
              </a:p>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𝐴</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zh-CN" altLang="en-US" sz="2800" i="1">
                              <a:latin typeface="Cambria Math" panose="02040503050406030204" pitchFamily="18" charset="0"/>
                            </a:rPr>
                            <m:t>期末</m:t>
                          </m:r>
                          <m:r>
                            <a:rPr lang="zh-CN" altLang="en-US" sz="2800" i="1" smtClean="0">
                              <a:latin typeface="Cambria Math" panose="02040503050406030204" pitchFamily="18" charset="0"/>
                            </a:rPr>
                            <m:t>市场</m:t>
                          </m:r>
                          <m:r>
                            <a:rPr lang="zh-CN" altLang="en-US" sz="2800" i="1">
                              <a:latin typeface="Cambria Math" panose="02040503050406030204" pitchFamily="18" charset="0"/>
                            </a:rPr>
                            <m:t>价值</m:t>
                          </m:r>
                          <m:r>
                            <a:rPr lang="en-US" altLang="zh-CN" sz="2800" b="0" i="1" smtClean="0">
                              <a:latin typeface="Cambria Math" panose="02040503050406030204" pitchFamily="18" charset="0"/>
                            </a:rPr>
                            <m:t>−</m:t>
                          </m:r>
                          <m:r>
                            <a:rPr lang="zh-CN" altLang="en-US" sz="2800" i="1">
                              <a:latin typeface="Cambria Math" panose="02040503050406030204" pitchFamily="18" charset="0"/>
                            </a:rPr>
                            <m:t>期初</m:t>
                          </m:r>
                          <m:r>
                            <a:rPr lang="zh-CN" altLang="en-US" sz="2800" i="1" smtClean="0">
                              <a:latin typeface="Cambria Math" panose="02040503050406030204" pitchFamily="18" charset="0"/>
                            </a:rPr>
                            <m:t>市场价值</m:t>
                          </m:r>
                          <m:r>
                            <a:rPr lang="en-US" altLang="zh-CN" sz="2800" b="0" i="1" smtClean="0">
                              <a:latin typeface="Cambria Math" panose="02040503050406030204" pitchFamily="18" charset="0"/>
                            </a:rPr>
                            <m:t>+</m:t>
                          </m:r>
                          <m:r>
                            <a:rPr lang="zh-CN" altLang="en-US" sz="2800" i="1">
                              <a:latin typeface="Cambria Math" panose="02040503050406030204" pitchFamily="18" charset="0"/>
                            </a:rPr>
                            <m:t>红利</m:t>
                          </m:r>
                        </m:num>
                        <m:den>
                          <m:r>
                            <a:rPr lang="zh-CN" altLang="en-US" sz="2800" i="1">
                              <a:latin typeface="Cambria Math" panose="02040503050406030204" pitchFamily="18" charset="0"/>
                            </a:rPr>
                            <m:t>期初</m:t>
                          </m:r>
                          <m:r>
                            <a:rPr lang="zh-CN" altLang="en-US" sz="2800" i="1" smtClean="0">
                              <a:latin typeface="Cambria Math" panose="02040503050406030204" pitchFamily="18" charset="0"/>
                            </a:rPr>
                            <m:t>市场</m:t>
                          </m:r>
                          <m:r>
                            <a:rPr lang="zh-CN" altLang="en-US" sz="2800" i="1">
                              <a:latin typeface="Cambria Math" panose="02040503050406030204" pitchFamily="18" charset="0"/>
                            </a:rPr>
                            <m:t>价值</m:t>
                          </m:r>
                        </m:den>
                      </m:f>
                      <m:r>
                        <a:rPr lang="en-US" altLang="zh-CN" sz="2800" b="0" i="1" smtClean="0">
                          <a:latin typeface="Cambria Math" panose="02040503050406030204" pitchFamily="18" charset="0"/>
                          <a:ea typeface="Cambria Math" panose="02040503050406030204" pitchFamily="18" charset="0"/>
                        </a:rPr>
                        <m:t>×100</m:t>
                      </m:r>
                      <m:r>
                        <a:rPr lang="en-US" altLang="zh-CN" sz="2800" b="0" i="0" smtClean="0">
                          <a:latin typeface="Cambria Math" panose="02040503050406030204" pitchFamily="18" charset="0"/>
                          <a:ea typeface="Cambria Math" panose="02040503050406030204" pitchFamily="18" charset="0"/>
                        </a:rPr>
                        <m:t>%</m:t>
                      </m:r>
                    </m:oMath>
                  </m:oMathPara>
                </a14:m>
                <a:endParaRPr lang="en-US" altLang="zh-CN" sz="2800" b="0" dirty="0">
                  <a:ea typeface="Cambria Math" panose="02040503050406030204" pitchFamily="18" charset="0"/>
                </a:endParaRPr>
              </a:p>
              <a:p>
                <a:pPr algn="l"/>
                <a:endParaRPr lang="en-US" altLang="zh-CN" sz="1400" b="0" dirty="0">
                  <a:ea typeface="Cambria Math" panose="02040503050406030204" pitchFamily="18" charset="0"/>
                </a:endParaRPr>
              </a:p>
              <a:p>
                <a:pPr algn="l"/>
                <a:r>
                  <a:rPr lang="zh-CN" altLang="en-US" sz="2800" dirty="0"/>
                  <a:t>若其收益率满足某种概率分布：</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𝐴</m:t>
                              </m:r>
                            </m:sub>
                          </m:sSub>
                        </m:e>
                      </m:d>
                      <m:r>
                        <a:rPr lang="en-US" altLang="zh-CN" sz="2800" b="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𝐴</m:t>
                              </m:r>
                            </m:sub>
                            <m:sup>
                              <m:r>
                                <a:rPr lang="en-US" altLang="zh-CN" sz="2800" b="0" i="1" smtClean="0">
                                  <a:latin typeface="Cambria Math" panose="02040503050406030204" pitchFamily="18" charset="0"/>
                                </a:rPr>
                                <m:t>𝑖</m:t>
                              </m:r>
                            </m:sup>
                          </m:sSubSup>
                        </m:e>
                      </m:nary>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i="1">
                              <a:latin typeface="Cambria Math" panose="02040503050406030204" pitchFamily="18" charset="0"/>
                            </a:rPr>
                            <m:t>𝑖</m:t>
                          </m:r>
                        </m:sub>
                      </m:sSub>
                    </m:oMath>
                  </m:oMathPara>
                </a14:m>
                <a:endParaRPr lang="en-US" altLang="zh-CN" sz="2800" dirty="0"/>
              </a:p>
              <a:p>
                <a:endParaRPr lang="en-US" altLang="zh-CN" sz="1400" dirty="0"/>
              </a:p>
              <a:p>
                <a:r>
                  <a:rPr lang="zh-CN" altLang="en-US" sz="2800" dirty="0"/>
                  <a:t>使用历史数据估计收益率：</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𝐴</m:t>
                              </m:r>
                            </m:sub>
                          </m:sSub>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nary>
                        <m:naryPr>
                          <m:chr m:val="∑"/>
                          <m:ctrlPr>
                            <a:rPr lang="en-US" altLang="zh-CN" sz="2800" i="1">
                              <a:latin typeface="Cambria Math" panose="02040503050406030204" pitchFamily="18" charset="0"/>
                            </a:rPr>
                          </m:ctrlPr>
                        </m:naryPr>
                        <m:sub>
                          <m:r>
                            <a:rPr lang="en-US" altLang="zh-CN" sz="2800" b="0" i="1" smtClean="0">
                              <a:latin typeface="Cambria Math" panose="02040503050406030204" pitchFamily="18" charset="0"/>
                            </a:rPr>
                            <m:t>𝑡</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𝐴</m:t>
                              </m:r>
                            </m:sub>
                            <m:sup>
                              <m:r>
                                <a:rPr lang="en-US" altLang="zh-CN" sz="2800" b="0" i="1" smtClean="0">
                                  <a:latin typeface="Cambria Math" panose="02040503050406030204" pitchFamily="18" charset="0"/>
                                </a:rPr>
                                <m:t>𝑡</m:t>
                              </m:r>
                            </m:sup>
                          </m:sSubSup>
                        </m:e>
                      </m:nary>
                    </m:oMath>
                  </m:oMathPara>
                </a14:m>
                <a:endParaRPr lang="en-US" altLang="zh-CN" sz="2800" dirty="0"/>
              </a:p>
            </p:txBody>
          </p:sp>
        </mc:Choice>
        <mc:Fallback xmlns="">
          <p:sp>
            <p:nvSpPr>
              <p:cNvPr id="3" name="文本框 2">
                <a:extLst>
                  <a:ext uri="{FF2B5EF4-FFF2-40B4-BE49-F238E27FC236}">
                    <a16:creationId xmlns:a16="http://schemas.microsoft.com/office/drawing/2014/main" id="{356B9E9A-CEA9-C46B-0EEC-007360CFE944}"/>
                  </a:ext>
                </a:extLst>
              </p:cNvPr>
              <p:cNvSpPr txBox="1">
                <a:spLocks noRot="1" noChangeAspect="1" noMove="1" noResize="1" noEditPoints="1" noAdjustHandles="1" noChangeArrowheads="1" noChangeShapeType="1" noTextEdit="1"/>
              </p:cNvSpPr>
              <p:nvPr/>
            </p:nvSpPr>
            <p:spPr>
              <a:xfrm>
                <a:off x="1299469" y="1047861"/>
                <a:ext cx="9593061" cy="5284716"/>
              </a:xfrm>
              <a:prstGeom prst="rect">
                <a:avLst/>
              </a:prstGeom>
              <a:blipFill>
                <a:blip r:embed="rId4"/>
                <a:stretch>
                  <a:fillRect l="-1271" t="-12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6438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8"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资产组合收益率度量</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EAD87AC-AC7E-A142-D979-96F523A2190C}"/>
                  </a:ext>
                </a:extLst>
              </p:cNvPr>
              <p:cNvSpPr txBox="1"/>
              <p:nvPr/>
            </p:nvSpPr>
            <p:spPr>
              <a:xfrm>
                <a:off x="1883276" y="2111268"/>
                <a:ext cx="8425448" cy="2635465"/>
              </a:xfrm>
              <a:prstGeom prst="rect">
                <a:avLst/>
              </a:prstGeom>
              <a:noFill/>
            </p:spPr>
            <p:txBody>
              <a:bodyPr wrap="none" rtlCol="0">
                <a:spAutoFit/>
              </a:bodyPr>
              <a:lstStyle/>
              <a:p>
                <a:pPr algn="l"/>
                <a:r>
                  <a:rPr lang="zh-CN" altLang="en-US" sz="2800" dirty="0"/>
                  <a:t>资产组合收益率的度量：</a:t>
                </a:r>
                <a:endParaRPr lang="en-US" altLang="zh-CN" sz="2800" dirty="0"/>
              </a:p>
              <a:p>
                <a:pPr algn="l"/>
                <a:endParaRPr lang="en-US" altLang="zh-CN" sz="1400" dirty="0"/>
              </a:p>
              <a:p>
                <a:r>
                  <a:rPr lang="zh-CN" altLang="en-US" sz="2800" dirty="0"/>
                  <a:t>投资组合权重：</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zh-CN" altLang="en-US" sz="2800" i="1">
                            <a:latin typeface="Cambria Math" panose="02040503050406030204" pitchFamily="18" charset="0"/>
                          </a:rPr>
                          <m:t>投资</m:t>
                        </m:r>
                        <m:r>
                          <a:rPr lang="en-US" altLang="zh-CN" sz="2800" b="0" i="1" smtClean="0">
                            <a:latin typeface="Cambria Math" panose="02040503050406030204" pitchFamily="18" charset="0"/>
                          </a:rPr>
                          <m:t>𝑖</m:t>
                        </m:r>
                        <m:r>
                          <a:rPr lang="zh-CN" altLang="en-US" sz="2800" i="1">
                            <a:latin typeface="Cambria Math" panose="02040503050406030204" pitchFamily="18" charset="0"/>
                          </a:rPr>
                          <m:t>的</m:t>
                        </m:r>
                        <m:r>
                          <a:rPr lang="zh-CN" altLang="en-US" sz="2800" i="1" smtClean="0">
                            <a:latin typeface="Cambria Math" panose="02040503050406030204" pitchFamily="18" charset="0"/>
                          </a:rPr>
                          <m:t>价值</m:t>
                        </m:r>
                      </m:num>
                      <m:den>
                        <m:r>
                          <a:rPr lang="zh-CN" altLang="en-US" sz="2800" i="1">
                            <a:latin typeface="Cambria Math" panose="02040503050406030204" pitchFamily="18" charset="0"/>
                          </a:rPr>
                          <m:t>投资</m:t>
                        </m:r>
                        <m:r>
                          <a:rPr lang="zh-CN" altLang="en-US" sz="2800" i="1" smtClean="0">
                            <a:latin typeface="Cambria Math" panose="02040503050406030204" pitchFamily="18" charset="0"/>
                          </a:rPr>
                          <m:t>组合</m:t>
                        </m:r>
                        <m:r>
                          <a:rPr lang="zh-CN" altLang="en-US" sz="2800" i="1">
                            <a:latin typeface="Cambria Math" panose="02040503050406030204" pitchFamily="18" charset="0"/>
                          </a:rPr>
                          <m:t>总价值</m:t>
                        </m:r>
                      </m:den>
                    </m:f>
                  </m:oMath>
                </a14:m>
                <a:r>
                  <a:rPr lang="zh-CN" altLang="en-US" sz="2800" b="0" dirty="0"/>
                  <a:t>，且</a:t>
                </a:r>
                <a14:m>
                  <m:oMath xmlns:m="http://schemas.openxmlformats.org/officeDocument/2006/math">
                    <m:nary>
                      <m:naryPr>
                        <m:chr m:val="∑"/>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e>
                    </m:nary>
                    <m:r>
                      <a:rPr lang="en-US" altLang="zh-CN" sz="2800" b="0" i="1" dirty="0" smtClean="0">
                        <a:latin typeface="Cambria Math" panose="02040503050406030204" pitchFamily="18" charset="0"/>
                      </a:rPr>
                      <m:t>=1</m:t>
                    </m:r>
                  </m:oMath>
                </a14:m>
                <a:endParaRPr lang="en-US" altLang="zh-CN" sz="2800" b="0" dirty="0"/>
              </a:p>
              <a:p>
                <a:endParaRPr lang="en-US" altLang="zh-CN" sz="1400" b="0" dirty="0"/>
              </a:p>
              <a:p>
                <a:r>
                  <a:rPr lang="zh-CN" altLang="en-US" sz="2800" dirty="0"/>
                  <a:t>投资组合</a:t>
                </a:r>
                <a14:m>
                  <m:oMath xmlns:m="http://schemas.openxmlformats.org/officeDocument/2006/math">
                    <m:r>
                      <a:rPr lang="en-US" altLang="zh-CN" sz="2800" i="1" dirty="0" smtClean="0">
                        <a:latin typeface="Cambria Math" panose="02040503050406030204" pitchFamily="18" charset="0"/>
                      </a:rPr>
                      <m:t>𝑃</m:t>
                    </m:r>
                  </m:oMath>
                </a14:m>
                <a:r>
                  <a:rPr lang="zh-CN" altLang="en-US" sz="2800" dirty="0"/>
                  <a:t>期望收益率：</a:t>
                </a:r>
                <a14:m>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𝑃</m:t>
                            </m:r>
                          </m:sub>
                        </m:sSub>
                      </m:e>
                    </m:d>
                    <m:r>
                      <a:rPr lang="en-US" altLang="zh-CN" sz="2800" b="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e>
                    </m:nary>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b="0" i="1" smtClean="0">
                                <a:latin typeface="Cambria Math" panose="02040503050406030204" pitchFamily="18" charset="0"/>
                              </a:rPr>
                              <m:t>𝑖</m:t>
                            </m:r>
                          </m:sub>
                        </m:sSub>
                      </m:e>
                    </m:d>
                  </m:oMath>
                </a14:m>
                <a:endParaRPr lang="en-US" altLang="zh-CN" sz="2800" dirty="0"/>
              </a:p>
              <a:p>
                <a:pPr algn="l"/>
                <a:endParaRPr lang="zh-CN" altLang="en-US" sz="2800" dirty="0"/>
              </a:p>
            </p:txBody>
          </p:sp>
        </mc:Choice>
        <mc:Fallback xmlns="">
          <p:sp>
            <p:nvSpPr>
              <p:cNvPr id="2" name="文本框 1">
                <a:extLst>
                  <a:ext uri="{FF2B5EF4-FFF2-40B4-BE49-F238E27FC236}">
                    <a16:creationId xmlns:a16="http://schemas.microsoft.com/office/drawing/2014/main" id="{8EAD87AC-AC7E-A142-D979-96F523A2190C}"/>
                  </a:ext>
                </a:extLst>
              </p:cNvPr>
              <p:cNvSpPr txBox="1">
                <a:spLocks noRot="1" noChangeAspect="1" noMove="1" noResize="1" noEditPoints="1" noAdjustHandles="1" noChangeArrowheads="1" noChangeShapeType="1" noTextEdit="1"/>
              </p:cNvSpPr>
              <p:nvPr/>
            </p:nvSpPr>
            <p:spPr>
              <a:xfrm>
                <a:off x="1883276" y="2111268"/>
                <a:ext cx="8425448" cy="2635465"/>
              </a:xfrm>
              <a:prstGeom prst="rect">
                <a:avLst/>
              </a:prstGeom>
              <a:blipFill>
                <a:blip r:embed="rId4"/>
                <a:stretch>
                  <a:fillRect l="-1520" t="-25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3586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8"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单个证券风险的度量</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85646B7-F786-753F-91FC-A545D315ED00}"/>
                  </a:ext>
                </a:extLst>
              </p:cNvPr>
              <p:cNvSpPr txBox="1"/>
              <p:nvPr/>
            </p:nvSpPr>
            <p:spPr>
              <a:xfrm>
                <a:off x="1667436" y="1452177"/>
                <a:ext cx="8857129" cy="3953646"/>
              </a:xfrm>
              <a:prstGeom prst="rect">
                <a:avLst/>
              </a:prstGeom>
              <a:noFill/>
            </p:spPr>
            <p:txBody>
              <a:bodyPr wrap="square" rtlCol="0">
                <a:spAutoFit/>
              </a:bodyPr>
              <a:lstStyle/>
              <a:p>
                <a:pPr algn="l"/>
                <a:r>
                  <a:rPr lang="zh-CN" altLang="en-US" sz="2800" dirty="0"/>
                  <a:t>证券</a:t>
                </a:r>
                <a14:m>
                  <m:oMath xmlns:m="http://schemas.openxmlformats.org/officeDocument/2006/math">
                    <m:r>
                      <a:rPr lang="en-US" altLang="zh-CN" sz="2800" i="1" dirty="0" smtClean="0">
                        <a:latin typeface="Cambria Math" panose="02040503050406030204" pitchFamily="18" charset="0"/>
                      </a:rPr>
                      <m:t>𝐴</m:t>
                    </m:r>
                  </m:oMath>
                </a14:m>
                <a:r>
                  <a:rPr lang="zh-CN" altLang="en-US" sz="2800" dirty="0"/>
                  <a:t>的风险（用其方差衡量）：</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𝑉𝑎𝑟</m:t>
                      </m:r>
                      <m:d>
                        <m:dPr>
                          <m:ctrlPr>
                            <a:rPr lang="en-US" altLang="zh-CN" sz="2800" i="1" dirty="0" smtClean="0">
                              <a:latin typeface="Cambria Math" panose="02040503050406030204" pitchFamily="18" charset="0"/>
                            </a:rPr>
                          </m:ctrlPr>
                        </m:dP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𝐴</m:t>
                              </m:r>
                            </m:sub>
                          </m:sSub>
                        </m:e>
                      </m:d>
                      <m:r>
                        <a:rPr lang="en-US" altLang="zh-CN" sz="2800" b="0" i="1" dirty="0" smtClean="0">
                          <a:latin typeface="Cambria Math" panose="02040503050406030204" pitchFamily="18" charset="0"/>
                        </a:rPr>
                        <m:t>=</m:t>
                      </m:r>
                      <m:nary>
                        <m:naryPr>
                          <m:chr m:val="∑"/>
                          <m:ctrlPr>
                            <a:rPr lang="en-US" altLang="zh-CN" sz="2800" b="0" i="1" dirty="0" smtClean="0">
                              <a:latin typeface="Cambria Math" panose="02040503050406030204" pitchFamily="18" charset="0"/>
                            </a:rPr>
                          </m:ctrlPr>
                        </m:naryPr>
                        <m:sub>
                          <m:r>
                            <a:rPr lang="en-US" altLang="zh-CN" sz="2800" b="0" i="1" dirty="0" smtClean="0">
                              <a:latin typeface="Cambria Math" panose="02040503050406030204" pitchFamily="18" charset="0"/>
                            </a:rPr>
                            <m:t>𝑖</m:t>
                          </m:r>
                          <m:r>
                            <a:rPr lang="en-US" altLang="zh-CN" sz="2800" b="0" i="1" dirty="0" smtClean="0">
                              <a:latin typeface="Cambria Math" panose="02040503050406030204" pitchFamily="18" charset="0"/>
                            </a:rPr>
                            <m:t>=1</m:t>
                          </m:r>
                        </m:sub>
                        <m:sup>
                          <m:r>
                            <a:rPr lang="en-US" altLang="zh-CN" sz="2800" b="0" i="1" dirty="0" smtClean="0">
                              <a:latin typeface="Cambria Math" panose="02040503050406030204" pitchFamily="18" charset="0"/>
                            </a:rPr>
                            <m:t>𝑛</m:t>
                          </m:r>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𝑅</m:t>
                                  </m:r>
                                </m:e>
                                <m:sub>
                                  <m:r>
                                    <a:rPr lang="en-US" altLang="zh-CN" sz="2800" i="1">
                                      <a:latin typeface="Cambria Math" panose="02040503050406030204" pitchFamily="18" charset="0"/>
                                    </a:rPr>
                                    <m:t>𝐴</m:t>
                                  </m:r>
                                </m:sub>
                                <m:sup>
                                  <m:r>
                                    <a:rPr lang="en-US" altLang="zh-CN" sz="2800" i="1">
                                      <a:latin typeface="Cambria Math" panose="02040503050406030204" pitchFamily="18" charset="0"/>
                                    </a:rPr>
                                    <m:t>𝑖</m:t>
                                  </m:r>
                                </m:sup>
                              </m:sSubSup>
                              <m:r>
                                <a:rPr lang="en-US" altLang="zh-CN" sz="2800" i="1">
                                  <a:latin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𝐴</m:t>
                                      </m:r>
                                    </m:sub>
                                  </m:sSub>
                                </m:e>
                              </m:d>
                              <m:r>
                                <a:rPr lang="en-US" altLang="zh-CN" sz="2800" i="1">
                                  <a:latin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𝑖</m:t>
                              </m:r>
                            </m:sub>
                          </m:sSub>
                        </m:e>
                      </m:nary>
                    </m:oMath>
                  </m:oMathPara>
                </a14:m>
                <a:endParaRPr lang="en-US" altLang="zh-CN" sz="2800" dirty="0"/>
              </a:p>
              <a:p>
                <a:endParaRPr lang="en-US" altLang="zh-CN" sz="1400" dirty="0"/>
              </a:p>
              <a:p>
                <a:r>
                  <a:rPr lang="zh-CN" altLang="en-US" sz="2800" dirty="0"/>
                  <a:t>使用历史数据估计方差：</a:t>
                </a:r>
                <a:endParaRPr lang="en-US" altLang="zh-CN" sz="2800" dirty="0"/>
              </a:p>
              <a:p>
                <a:pPr/>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𝑆</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den>
                      </m:f>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𝑅</m:t>
                                  </m:r>
                                </m:e>
                                <m:sub>
                                  <m:r>
                                    <a:rPr lang="en-US" altLang="zh-CN" sz="2800" i="1">
                                      <a:latin typeface="Cambria Math" panose="02040503050406030204" pitchFamily="18" charset="0"/>
                                    </a:rPr>
                                    <m:t>𝐴</m:t>
                                  </m:r>
                                </m:sub>
                                <m:sup>
                                  <m:r>
                                    <a:rPr lang="en-US" altLang="zh-CN" sz="2800" i="1">
                                      <a:latin typeface="Cambria Math" panose="02040503050406030204" pitchFamily="18" charset="0"/>
                                    </a:rPr>
                                    <m:t>𝑡</m:t>
                                  </m:r>
                                </m:sup>
                              </m:sSubSup>
                              <m:r>
                                <a:rPr lang="en-US" altLang="zh-CN" sz="2800" b="0" i="1" smtClean="0">
                                  <a:latin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𝐴</m:t>
                                      </m:r>
                                    </m:sub>
                                  </m:sSub>
                                </m:e>
                              </m:d>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e>
                      </m:nary>
                    </m:oMath>
                  </m:oMathPara>
                </a14:m>
                <a:endParaRPr lang="en-US" altLang="zh-CN" sz="2800" dirty="0"/>
              </a:p>
              <a:p>
                <a:endParaRPr lang="zh-CN" altLang="en-US" sz="2800" dirty="0"/>
              </a:p>
            </p:txBody>
          </p:sp>
        </mc:Choice>
        <mc:Fallback xmlns="">
          <p:sp>
            <p:nvSpPr>
              <p:cNvPr id="2" name="文本框 1">
                <a:extLst>
                  <a:ext uri="{FF2B5EF4-FFF2-40B4-BE49-F238E27FC236}">
                    <a16:creationId xmlns:a16="http://schemas.microsoft.com/office/drawing/2014/main" id="{E85646B7-F786-753F-91FC-A545D315ED00}"/>
                  </a:ext>
                </a:extLst>
              </p:cNvPr>
              <p:cNvSpPr txBox="1">
                <a:spLocks noRot="1" noChangeAspect="1" noMove="1" noResize="1" noEditPoints="1" noAdjustHandles="1" noChangeArrowheads="1" noChangeShapeType="1" noTextEdit="1"/>
              </p:cNvSpPr>
              <p:nvPr/>
            </p:nvSpPr>
            <p:spPr>
              <a:xfrm>
                <a:off x="1667436" y="1452177"/>
                <a:ext cx="8857129" cy="3953646"/>
              </a:xfrm>
              <a:prstGeom prst="rect">
                <a:avLst/>
              </a:prstGeom>
              <a:blipFill>
                <a:blip r:embed="rId4"/>
                <a:stretch>
                  <a:fillRect l="-1446" t="-1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963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8"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资产组合风险的度量</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D9528FF-792A-7775-6698-410A081A1732}"/>
                  </a:ext>
                </a:extLst>
              </p:cNvPr>
              <p:cNvSpPr txBox="1"/>
              <p:nvPr/>
            </p:nvSpPr>
            <p:spPr>
              <a:xfrm>
                <a:off x="1419303" y="937933"/>
                <a:ext cx="9353394" cy="2877519"/>
              </a:xfrm>
              <a:prstGeom prst="rect">
                <a:avLst/>
              </a:prstGeom>
              <a:noFill/>
            </p:spPr>
            <p:txBody>
              <a:bodyPr wrap="none" rtlCol="0">
                <a:spAutoFit/>
              </a:bodyPr>
              <a:lstStyle/>
              <a:p>
                <a:pPr algn="l"/>
                <a:r>
                  <a:rPr lang="zh-CN" altLang="en-US" sz="2800" dirty="0"/>
                  <a:t>证券</a:t>
                </a:r>
                <a14:m>
                  <m:oMath xmlns:m="http://schemas.openxmlformats.org/officeDocument/2006/math">
                    <m:r>
                      <a:rPr lang="en-US" altLang="zh-CN" sz="2800" i="1" dirty="0" smtClean="0">
                        <a:latin typeface="Cambria Math" panose="02040503050406030204" pitchFamily="18" charset="0"/>
                      </a:rPr>
                      <m:t>𝑖</m:t>
                    </m:r>
                  </m:oMath>
                </a14:m>
                <a:r>
                  <a:rPr lang="zh-CN" altLang="en-US" sz="2800" dirty="0"/>
                  <a:t>与证券</a:t>
                </a:r>
                <a14:m>
                  <m:oMath xmlns:m="http://schemas.openxmlformats.org/officeDocument/2006/math">
                    <m:r>
                      <a:rPr lang="en-US" altLang="zh-CN" sz="2800" i="1" dirty="0" smtClean="0">
                        <a:latin typeface="Cambria Math" panose="02040503050406030204" pitchFamily="18" charset="0"/>
                      </a:rPr>
                      <m:t>𝑗</m:t>
                    </m:r>
                  </m:oMath>
                </a14:m>
                <a:r>
                  <a:rPr lang="zh-CN" altLang="en-US" sz="2800" dirty="0"/>
                  <a:t>之间的协方差：</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𝑖𝑗</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𝑐𝑜𝑣</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b="0" i="1" smtClean="0">
                                  <a:latin typeface="Cambria Math" panose="02040503050406030204" pitchFamily="18" charset="0"/>
                                </a:rPr>
                                <m:t>𝑗</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m:t>
                      </m:r>
                      <m:d>
                        <m:dPr>
                          <m:begChr m:val="{"/>
                          <m:endChr m:val="}"/>
                          <m:ctrlPr>
                            <a:rPr lang="en-US" altLang="zh-CN" sz="2800" b="0" i="1" smtClean="0">
                              <a:latin typeface="Cambria Math" panose="02040503050406030204" pitchFamily="18" charset="0"/>
                            </a:rPr>
                          </m:ctrlPr>
                        </m:dPr>
                        <m:e>
                          <m:d>
                            <m:dPr>
                              <m:begChr m:val="["/>
                              <m:endChr m:val="]"/>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𝑖</m:t>
                                      </m:r>
                                    </m:sub>
                                  </m:sSub>
                                </m:e>
                              </m:d>
                            </m:e>
                          </m:d>
                          <m:d>
                            <m:dPr>
                              <m:begChr m:val="["/>
                              <m:endChr m:val="]"/>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b="0" i="1" smtClean="0">
                                      <a:latin typeface="Cambria Math" panose="02040503050406030204" pitchFamily="18" charset="0"/>
                                    </a:rPr>
                                    <m:t>𝑗</m:t>
                                  </m:r>
                                </m:sub>
                              </m:sSub>
                              <m:r>
                                <a:rPr lang="en-US" altLang="zh-CN" sz="2800" i="1">
                                  <a:latin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b="0" i="1" smtClean="0">
                                          <a:latin typeface="Cambria Math" panose="02040503050406030204" pitchFamily="18" charset="0"/>
                                        </a:rPr>
                                        <m:t>𝑗</m:t>
                                      </m:r>
                                    </m:sub>
                                  </m:sSub>
                                </m:e>
                              </m:d>
                            </m:e>
                          </m:d>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smtClean="0">
                              <a:latin typeface="Cambria Math" panose="02040503050406030204" pitchFamily="18" charset="0"/>
                            </a:rPr>
                            <m:t>𝜌</m:t>
                          </m:r>
                        </m:e>
                        <m:sub>
                          <m:r>
                            <a:rPr lang="en-US" altLang="zh-CN" sz="2800" i="1">
                              <a:latin typeface="Cambria Math" panose="02040503050406030204" pitchFamily="18" charset="0"/>
                            </a:rPr>
                            <m:t>𝑖𝑗</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𝑗</m:t>
                          </m:r>
                        </m:sub>
                      </m:sSub>
                    </m:oMath>
                  </m:oMathPara>
                </a14:m>
                <a:endParaRPr lang="en-US" altLang="zh-CN" sz="2800" dirty="0"/>
              </a:p>
              <a:p>
                <a:endParaRPr lang="en-US" altLang="zh-CN" sz="1400" dirty="0"/>
              </a:p>
              <a:p>
                <a:r>
                  <a:rPr lang="zh-CN" altLang="en-US" sz="2800" dirty="0"/>
                  <a:t>使用历史数据估计协方差：</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𝑖𝑗</m:t>
                          </m:r>
                        </m:sub>
                      </m:sSub>
                      <m:r>
                        <a:rPr lang="en-US" altLang="zh-CN" sz="2800" b="0" i="1" smtClean="0">
                          <a:latin typeface="Cambria Math" panose="02040503050406030204" pitchFamily="18" charset="0"/>
                        </a:rPr>
                        <m:t>=</m:t>
                      </m:r>
                      <m:f>
                        <m:fPr>
                          <m:ctrlPr>
                            <a:rPr lang="en-US" altLang="zh-CN" sz="2800" i="1" smtClean="0">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1</m:t>
                          </m:r>
                        </m:num>
                        <m:den>
                          <m:r>
                            <a:rPr lang="en-US" altLang="zh-CN" sz="2800" b="0" i="1" smtClean="0">
                              <a:solidFill>
                                <a:srgbClr val="FF0000"/>
                              </a:solidFill>
                              <a:latin typeface="Cambria Math" panose="02040503050406030204" pitchFamily="18" charset="0"/>
                            </a:rPr>
                            <m:t>𝑛</m:t>
                          </m:r>
                          <m:r>
                            <a:rPr lang="en-US" altLang="zh-CN" sz="2800" i="1">
                              <a:solidFill>
                                <a:srgbClr val="FF0000"/>
                              </a:solidFill>
                              <a:latin typeface="Cambria Math" panose="02040503050406030204" pitchFamily="18" charset="0"/>
                            </a:rPr>
                            <m:t>−1</m:t>
                          </m:r>
                        </m:den>
                      </m:f>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𝑡</m:t>
                          </m:r>
                          <m:r>
                            <a:rPr lang="en-US" altLang="zh-CN" sz="2800" i="1">
                              <a:latin typeface="Cambria Math" panose="02040503050406030204" pitchFamily="18" charset="0"/>
                            </a:rPr>
                            <m:t>=1</m:t>
                          </m:r>
                        </m:sub>
                        <m:sup>
                          <m:r>
                            <a:rPr lang="en-US" altLang="zh-CN" sz="2800" b="0" i="1" smtClean="0">
                              <a:latin typeface="Cambria Math" panose="02040503050406030204" pitchFamily="18" charset="0"/>
                            </a:rPr>
                            <m:t>𝑛</m:t>
                          </m:r>
                        </m:sup>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𝑡</m:t>
                              </m:r>
                            </m:sub>
                          </m:sSub>
                          <m:r>
                            <a:rPr lang="en-US" altLang="zh-CN" sz="2800" i="1">
                              <a:latin typeface="Cambria Math" panose="02040503050406030204" pitchFamily="18" charset="0"/>
                            </a:rPr>
                            <m:t>−</m:t>
                          </m:r>
                          <m:bar>
                            <m:barPr>
                              <m:pos m:val="top"/>
                              <m:ctrlPr>
                                <a:rPr lang="en-US" altLang="zh-CN" sz="2800" i="1">
                                  <a:latin typeface="Cambria Math" panose="02040503050406030204" pitchFamily="18" charset="0"/>
                                </a:rPr>
                              </m:ctrlPr>
                            </m:bar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e>
                          </m:ba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𝑗</m:t>
                              </m:r>
                              <m:r>
                                <a:rPr lang="en-US" altLang="zh-CN" sz="2800" i="1">
                                  <a:latin typeface="Cambria Math" panose="02040503050406030204" pitchFamily="18" charset="0"/>
                                </a:rPr>
                                <m:t>,</m:t>
                              </m:r>
                              <m:r>
                                <a:rPr lang="en-US" altLang="zh-CN" sz="2800" i="1">
                                  <a:latin typeface="Cambria Math" panose="02040503050406030204" pitchFamily="18" charset="0"/>
                                </a:rPr>
                                <m:t>𝑡</m:t>
                              </m:r>
                            </m:sub>
                          </m:sSub>
                          <m:r>
                            <a:rPr lang="en-US" altLang="zh-CN" sz="2800" i="1">
                              <a:latin typeface="Cambria Math" panose="02040503050406030204" pitchFamily="18" charset="0"/>
                            </a:rPr>
                            <m:t>−</m:t>
                          </m:r>
                          <m:bar>
                            <m:barPr>
                              <m:pos m:val="top"/>
                              <m:ctrlPr>
                                <a:rPr lang="en-US" altLang="zh-CN" sz="2800" i="1">
                                  <a:latin typeface="Cambria Math" panose="02040503050406030204" pitchFamily="18" charset="0"/>
                                </a:rPr>
                              </m:ctrlPr>
                            </m:bar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𝑗</m:t>
                                  </m:r>
                                </m:sub>
                              </m:sSub>
                            </m:e>
                          </m:bar>
                          <m:r>
                            <a:rPr lang="en-US" altLang="zh-CN" sz="2800" i="1">
                              <a:latin typeface="Cambria Math" panose="02040503050406030204" pitchFamily="18" charset="0"/>
                            </a:rPr>
                            <m:t>)</m:t>
                          </m:r>
                        </m:e>
                      </m:nary>
                    </m:oMath>
                  </m:oMathPara>
                </a14:m>
                <a:endParaRPr lang="zh-CN" altLang="en-US" sz="2800" dirty="0"/>
              </a:p>
            </p:txBody>
          </p:sp>
        </mc:Choice>
        <mc:Fallback xmlns="">
          <p:sp>
            <p:nvSpPr>
              <p:cNvPr id="2" name="文本框 1">
                <a:extLst>
                  <a:ext uri="{FF2B5EF4-FFF2-40B4-BE49-F238E27FC236}">
                    <a16:creationId xmlns:a16="http://schemas.microsoft.com/office/drawing/2014/main" id="{4D9528FF-792A-7775-6698-410A081A1732}"/>
                  </a:ext>
                </a:extLst>
              </p:cNvPr>
              <p:cNvSpPr txBox="1">
                <a:spLocks noRot="1" noChangeAspect="1" noMove="1" noResize="1" noEditPoints="1" noAdjustHandles="1" noChangeArrowheads="1" noChangeShapeType="1" noTextEdit="1"/>
              </p:cNvSpPr>
              <p:nvPr/>
            </p:nvSpPr>
            <p:spPr>
              <a:xfrm>
                <a:off x="1419303" y="937933"/>
                <a:ext cx="9353394" cy="2877519"/>
              </a:xfrm>
              <a:prstGeom prst="rect">
                <a:avLst/>
              </a:prstGeom>
              <a:blipFill>
                <a:blip r:embed="rId4"/>
                <a:stretch>
                  <a:fillRect l="-1369" t="-233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8A8C008-83C1-969A-36BB-0F7D061BBD4A}"/>
              </a:ext>
            </a:extLst>
          </p:cNvPr>
          <p:cNvPicPr>
            <a:picLocks noChangeAspect="1"/>
          </p:cNvPicPr>
          <p:nvPr/>
        </p:nvPicPr>
        <p:blipFill>
          <a:blip r:embed="rId5"/>
          <a:stretch>
            <a:fillRect/>
          </a:stretch>
        </p:blipFill>
        <p:spPr>
          <a:xfrm>
            <a:off x="1861087" y="3815452"/>
            <a:ext cx="8469825" cy="1848524"/>
          </a:xfrm>
          <a:prstGeom prst="rect">
            <a:avLst/>
          </a:prstGeom>
        </p:spPr>
      </p:pic>
      <p:sp>
        <p:nvSpPr>
          <p:cNvPr id="3" name="文本框 2">
            <a:extLst>
              <a:ext uri="{FF2B5EF4-FFF2-40B4-BE49-F238E27FC236}">
                <a16:creationId xmlns:a16="http://schemas.microsoft.com/office/drawing/2014/main" id="{A0FAF091-FCD5-2B8E-22B6-71A18B301E2C}"/>
              </a:ext>
            </a:extLst>
          </p:cNvPr>
          <p:cNvSpPr txBox="1"/>
          <p:nvPr/>
        </p:nvSpPr>
        <p:spPr>
          <a:xfrm>
            <a:off x="4777364" y="5815432"/>
            <a:ext cx="7414636" cy="830997"/>
          </a:xfrm>
          <a:prstGeom prst="rect">
            <a:avLst/>
          </a:prstGeom>
          <a:noFill/>
        </p:spPr>
        <p:txBody>
          <a:bodyPr wrap="square" rtlCol="0">
            <a:spAutoFit/>
          </a:bodyPr>
          <a:lstStyle/>
          <a:p>
            <a:pPr algn="l"/>
            <a:r>
              <a:rPr lang="zh-CN" altLang="en-US" sz="2400" dirty="0">
                <a:solidFill>
                  <a:srgbClr val="FF0000"/>
                </a:solidFill>
              </a:rPr>
              <a:t>注：课本</a:t>
            </a:r>
            <a:r>
              <a:rPr lang="en-US" altLang="zh-CN" sz="2400" dirty="0">
                <a:solidFill>
                  <a:srgbClr val="FF0000"/>
                </a:solidFill>
              </a:rPr>
              <a:t>P69</a:t>
            </a:r>
            <a:r>
              <a:rPr lang="zh-CN" altLang="en-US" sz="2400" dirty="0">
                <a:solidFill>
                  <a:srgbClr val="FF0000"/>
                </a:solidFill>
              </a:rPr>
              <a:t>页的公式</a:t>
            </a:r>
            <a:r>
              <a:rPr lang="en-US" altLang="zh-CN" sz="2400" dirty="0">
                <a:solidFill>
                  <a:srgbClr val="FF0000"/>
                </a:solidFill>
              </a:rPr>
              <a:t>4-10</a:t>
            </a:r>
            <a:r>
              <a:rPr lang="zh-CN" altLang="en-US" sz="2400" dirty="0">
                <a:solidFill>
                  <a:srgbClr val="FF0000"/>
                </a:solidFill>
              </a:rPr>
              <a:t>严格上说应该写成上述形式（参考数学中的样本协方差的计算公式）</a:t>
            </a:r>
          </a:p>
        </p:txBody>
      </p:sp>
    </p:spTree>
    <p:extLst>
      <p:ext uri="{BB962C8B-B14F-4D97-AF65-F5344CB8AC3E}">
        <p14:creationId xmlns:p14="http://schemas.microsoft.com/office/powerpoint/2010/main" val="973609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8"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资产组合风险的度量</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D9528FF-792A-7775-6698-410A081A1732}"/>
                  </a:ext>
                </a:extLst>
              </p:cNvPr>
              <p:cNvSpPr txBox="1"/>
              <p:nvPr/>
            </p:nvSpPr>
            <p:spPr>
              <a:xfrm>
                <a:off x="-36576" y="1171016"/>
                <a:ext cx="12265153" cy="4163769"/>
              </a:xfrm>
              <a:prstGeom prst="rect">
                <a:avLst/>
              </a:prstGeom>
              <a:noFill/>
            </p:spPr>
            <p:txBody>
              <a:bodyPr wrap="square" rtlCol="0">
                <a:spAutoFit/>
              </a:bodyPr>
              <a:lstStyle/>
              <a:p>
                <a:r>
                  <a:rPr lang="zh-CN" altLang="en-US" sz="2800" dirty="0"/>
                  <a:t>考虑由</a:t>
                </a:r>
                <a14:m>
                  <m:oMath xmlns:m="http://schemas.openxmlformats.org/officeDocument/2006/math">
                    <m:r>
                      <a:rPr lang="en-US" altLang="zh-CN" sz="2800" i="1" dirty="0">
                        <a:latin typeface="Cambria Math" panose="02040503050406030204" pitchFamily="18" charset="0"/>
                      </a:rPr>
                      <m:t>𝑛</m:t>
                    </m:r>
                  </m:oMath>
                </a14:m>
                <a:r>
                  <a:rPr lang="zh-CN" altLang="en-US" sz="2800" dirty="0"/>
                  <a:t>只股票构成的投资组合</a:t>
                </a:r>
                <a14:m>
                  <m:oMath xmlns:m="http://schemas.openxmlformats.org/officeDocument/2006/math">
                    <m:r>
                      <a:rPr lang="en-US" altLang="zh-CN" sz="2800" i="1" dirty="0">
                        <a:latin typeface="Cambria Math" panose="02040503050406030204" pitchFamily="18" charset="0"/>
                      </a:rPr>
                      <m:t>𝑃</m:t>
                    </m:r>
                  </m:oMath>
                </a14:m>
                <a:r>
                  <a:rPr lang="zh-CN" altLang="en-US" sz="2800" dirty="0"/>
                  <a:t>：</a:t>
                </a: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𝑃</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r>
                      <a:rPr lang="en-US" altLang="zh-CN" sz="2800">
                        <a:latin typeface="Cambria Math" panose="02040503050406030204" pitchFamily="18" charset="0"/>
                      </a:rPr>
                      <m:t>…</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i="1">
                            <a:latin typeface="Cambria Math" panose="02040503050406030204" pitchFamily="18" charset="0"/>
                          </a:rPr>
                          <m:t>𝑛</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𝑛</m:t>
                        </m:r>
                      </m:sub>
                    </m:sSub>
                    <m:r>
                      <a:rPr lang="en-US" altLang="zh-CN" sz="2800" i="1">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𝑖</m:t>
                            </m:r>
                          </m:sub>
                        </m:sSub>
                      </m:e>
                    </m:nary>
                  </m:oMath>
                </a14:m>
                <a:endParaRPr lang="en-US" altLang="zh-CN" sz="2800" dirty="0"/>
              </a:p>
              <a:p>
                <a:endParaRPr lang="en-US" altLang="zh-CN" sz="1400" dirty="0"/>
              </a:p>
              <a:p>
                <a:pPr/>
                <a14:m>
                  <m:oMathPara xmlns:m="http://schemas.openxmlformats.org/officeDocument/2006/math">
                    <m:oMathParaPr>
                      <m:jc m:val="left"/>
                    </m:oMathParaPr>
                    <m:oMath xmlns:m="http://schemas.openxmlformats.org/officeDocument/2006/math">
                      <m:r>
                        <a:rPr lang="en-US" altLang="zh-CN" sz="2800" i="1">
                          <a:latin typeface="Cambria Math" panose="02040503050406030204" pitchFamily="18" charset="0"/>
                        </a:rPr>
                        <m:t>𝑉𝑎𝑟</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r>
                        <a:rPr lang="en-US" altLang="zh-CN" sz="2800" i="1">
                          <a:latin typeface="Cambria Math" panose="02040503050406030204" pitchFamily="18" charset="0"/>
                        </a:rPr>
                        <m:t>𝐶𝑜𝑣</m:t>
                      </m:r>
                      <m:d>
                        <m:dPr>
                          <m:ctrlPr>
                            <a:rPr lang="en-US" altLang="zh-CN" sz="2800" i="1">
                              <a:latin typeface="Cambria Math" panose="02040503050406030204" pitchFamily="18" charset="0"/>
                            </a:rPr>
                          </m:ctrlPr>
                        </m:dPr>
                        <m:e>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𝑖</m:t>
                                  </m:r>
                                </m:sub>
                              </m:sSub>
                            </m:e>
                          </m:nary>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i="1">
                                  <a:latin typeface="Cambria Math" panose="02040503050406030204" pitchFamily="18" charset="0"/>
                                </a:rPr>
                                <m:t>𝑖</m:t>
                              </m:r>
                            </m:sub>
                          </m:sSub>
                        </m:e>
                      </m:nary>
                      <m:r>
                        <a:rPr lang="en-US" altLang="zh-CN" sz="2800" i="1">
                          <a:latin typeface="Cambria Math" panose="02040503050406030204" pitchFamily="18" charset="0"/>
                        </a:rPr>
                        <m:t>𝐶𝑜𝑣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i="1">
                                  <a:latin typeface="Cambria Math" panose="02040503050406030204" pitchFamily="18" charset="0"/>
                                </a:rPr>
                                <m:t>𝑖</m:t>
                              </m:r>
                            </m:sub>
                          </m:sSub>
                        </m:e>
                      </m:nary>
                      <m:r>
                        <a:rPr lang="en-US" altLang="zh-CN" sz="2800" i="1">
                          <a:latin typeface="Cambria Math" panose="02040503050406030204" pitchFamily="18" charset="0"/>
                        </a:rPr>
                        <m:t>𝐶𝑜𝑣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𝑗</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i="1">
                                      <a:latin typeface="Cambria Math" panose="02040503050406030204" pitchFamily="18" charset="0"/>
                                    </a:rPr>
                                    <m:t>𝑗</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i="1">
                                      <a:latin typeface="Cambria Math" panose="02040503050406030204" pitchFamily="18" charset="0"/>
                                    </a:rPr>
                                    <m:t>𝑗</m:t>
                                  </m:r>
                                </m:sub>
                              </m:sSub>
                            </m:e>
                          </m:nary>
                        </m:e>
                      </m:d>
                    </m:oMath>
                  </m:oMathPara>
                </a14:m>
                <a:endParaRPr lang="en-US" altLang="zh-CN" sz="2800" dirty="0"/>
              </a:p>
              <a:p>
                <a:r>
                  <a:rPr lang="en-US" altLang="zh-CN" sz="2800" dirty="0"/>
                  <a:t>	    </a:t>
                </a:r>
                <a14:m>
                  <m:oMath xmlns:m="http://schemas.openxmlformats.org/officeDocument/2006/math">
                    <m:r>
                      <a:rPr lang="en-US" altLang="zh-CN" sz="2800" i="1">
                        <a:latin typeface="Cambria Math" panose="02040503050406030204" pitchFamily="18" charset="0"/>
                      </a:rPr>
                      <m:t>=</m:t>
                    </m:r>
                    <m:nary>
                      <m:naryPr>
                        <m:chr m:val="∑"/>
                        <m:ctrlPr>
                          <a:rPr lang="en-US" altLang="zh-CN" sz="2800" i="1" smtClean="0">
                            <a:solidFill>
                              <a:srgbClr val="FF0000"/>
                            </a:solidFill>
                            <a:latin typeface="Cambria Math" panose="02040503050406030204" pitchFamily="18" charset="0"/>
                          </a:rPr>
                        </m:ctrlPr>
                      </m:naryPr>
                      <m:sub>
                        <m:r>
                          <a:rPr lang="en-US" altLang="zh-CN" sz="2800" i="1">
                            <a:solidFill>
                              <a:srgbClr val="FF0000"/>
                            </a:solidFill>
                            <a:latin typeface="Cambria Math" panose="02040503050406030204" pitchFamily="18" charset="0"/>
                          </a:rPr>
                          <m:t>𝑖</m:t>
                        </m:r>
                        <m:r>
                          <a:rPr lang="en-US" altLang="zh-CN" sz="2800" i="1">
                            <a:solidFill>
                              <a:srgbClr val="FF0000"/>
                            </a:solidFill>
                            <a:latin typeface="Cambria Math" panose="02040503050406030204" pitchFamily="18" charset="0"/>
                          </a:rPr>
                          <m:t>=1</m:t>
                        </m:r>
                      </m:sub>
                      <m:sup>
                        <m:r>
                          <a:rPr lang="en-US" altLang="zh-CN" sz="2800" i="1">
                            <a:solidFill>
                              <a:srgbClr val="FF0000"/>
                            </a:solidFill>
                            <a:latin typeface="Cambria Math" panose="02040503050406030204" pitchFamily="18" charset="0"/>
                          </a:rPr>
                          <m:t>𝑛</m:t>
                        </m:r>
                      </m:sup>
                      <m:e>
                        <m:nary>
                          <m:naryPr>
                            <m:chr m:val="∑"/>
                            <m:ctrlPr>
                              <a:rPr lang="en-US" altLang="zh-CN" sz="2800" i="1">
                                <a:solidFill>
                                  <a:srgbClr val="FF0000"/>
                                </a:solidFill>
                                <a:latin typeface="Cambria Math" panose="02040503050406030204" pitchFamily="18" charset="0"/>
                              </a:rPr>
                            </m:ctrlPr>
                          </m:naryPr>
                          <m:sub>
                            <m:r>
                              <m:rPr>
                                <m:brk m:alnAt="23"/>
                              </m:rPr>
                              <a:rPr lang="en-US" altLang="zh-CN" sz="2800" i="1">
                                <a:solidFill>
                                  <a:srgbClr val="FF0000"/>
                                </a:solidFill>
                                <a:latin typeface="Cambria Math" panose="02040503050406030204" pitchFamily="18" charset="0"/>
                              </a:rPr>
                              <m:t>𝑗</m:t>
                            </m:r>
                            <m:r>
                              <a:rPr lang="en-US" altLang="zh-CN" sz="2800" i="1">
                                <a:solidFill>
                                  <a:srgbClr val="FF0000"/>
                                </a:solidFill>
                                <a:latin typeface="Cambria Math" panose="02040503050406030204" pitchFamily="18" charset="0"/>
                              </a:rPr>
                              <m:t>=1</m:t>
                            </m:r>
                          </m:sub>
                          <m:sup>
                            <m:r>
                              <a:rPr lang="en-US" altLang="zh-CN" sz="2800" i="1">
                                <a:solidFill>
                                  <a:srgbClr val="FF0000"/>
                                </a:solidFill>
                                <a:latin typeface="Cambria Math" panose="02040503050406030204" pitchFamily="18" charset="0"/>
                              </a:rPr>
                              <m:t>𝑛</m:t>
                            </m:r>
                          </m:sup>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𝑖</m:t>
                                </m:r>
                              </m:sub>
                            </m:sSub>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𝑗</m:t>
                                </m:r>
                              </m:sub>
                            </m:sSub>
                            <m:r>
                              <a:rPr lang="en-US" altLang="zh-CN" sz="2800" i="1">
                                <a:solidFill>
                                  <a:srgbClr val="FF0000"/>
                                </a:solidFill>
                                <a:latin typeface="Cambria Math" panose="02040503050406030204" pitchFamily="18" charset="0"/>
                              </a:rPr>
                              <m:t>𝐶𝑜𝑣</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𝑅</m:t>
                                    </m:r>
                                  </m:e>
                                  <m:sub>
                                    <m:r>
                                      <a:rPr lang="en-US" altLang="zh-CN" sz="2800" i="1">
                                        <a:solidFill>
                                          <a:srgbClr val="FF0000"/>
                                        </a:solidFill>
                                        <a:latin typeface="Cambria Math" panose="02040503050406030204" pitchFamily="18" charset="0"/>
                                      </a:rPr>
                                      <m:t>𝑖</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𝑅</m:t>
                                    </m:r>
                                  </m:e>
                                  <m:sub>
                                    <m:r>
                                      <a:rPr lang="en-US" altLang="zh-CN" sz="2800" i="1">
                                        <a:solidFill>
                                          <a:srgbClr val="FF0000"/>
                                        </a:solidFill>
                                        <a:latin typeface="Cambria Math" panose="02040503050406030204" pitchFamily="18" charset="0"/>
                                      </a:rPr>
                                      <m:t>𝑗</m:t>
                                    </m:r>
                                  </m:sub>
                                </m:sSub>
                              </m:e>
                            </m:d>
                          </m:e>
                        </m:nary>
                      </m:e>
                    </m:nary>
                  </m:oMath>
                </a14:m>
                <a:endParaRPr lang="en-US" altLang="zh-CN" sz="2800" dirty="0"/>
              </a:p>
              <a:p>
                <a:r>
                  <a:rPr lang="en-US" altLang="zh-CN" sz="2800" dirty="0"/>
                  <a:t>	    </a:t>
                </a:r>
                <a14:m>
                  <m:oMath xmlns:m="http://schemas.openxmlformats.org/officeDocument/2006/math">
                    <m:r>
                      <a:rPr lang="en-US" altLang="zh-CN" sz="2800" i="1">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𝑖</m:t>
                            </m:r>
                          </m:sub>
                        </m:sSub>
                      </m:e>
                    </m:nary>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𝑖</m:t>
                            </m:r>
                          </m:sub>
                        </m:sSub>
                      </m:e>
                    </m:d>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i="1">
                            <a:latin typeface="Cambria Math" panose="02040503050406030204" pitchFamily="18" charset="0"/>
                          </a:rPr>
                          <m:t>𝑖𝑃</m:t>
                        </m:r>
                      </m:sub>
                    </m:sSub>
                  </m:oMath>
                </a14:m>
                <a:endParaRPr lang="en-US" altLang="zh-CN" sz="2800" dirty="0"/>
              </a:p>
              <a:p>
                <a:endParaRPr lang="en-US" altLang="zh-CN" sz="1400" dirty="0"/>
              </a:p>
              <a:p>
                <a:r>
                  <a:rPr lang="zh-CN" altLang="en-US" sz="2800" dirty="0"/>
                  <a:t>标准差：</a:t>
                </a:r>
                <a:r>
                  <a:rPr lang="en-US" altLang="zh-CN" sz="2800" dirty="0"/>
                  <a:t> </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𝑃</m:t>
                        </m:r>
                      </m:sub>
                    </m:sSub>
                    <m:r>
                      <a:rPr lang="en-US" altLang="zh-CN" sz="2800" b="0" i="0" smtClean="0">
                        <a:latin typeface="Cambria Math" panose="02040503050406030204" pitchFamily="18" charset="0"/>
                      </a:rPr>
                      <m:t>=</m:t>
                    </m:r>
                    <m:rad>
                      <m:radPr>
                        <m:degHide m:val="on"/>
                        <m:ctrlPr>
                          <a:rPr lang="en-US" altLang="zh-CN" sz="2800" b="0" i="1" smtClean="0">
                            <a:solidFill>
                              <a:schemeClr val="tx1"/>
                            </a:solidFill>
                            <a:latin typeface="Cambria Math" panose="02040503050406030204" pitchFamily="18" charset="0"/>
                          </a:rPr>
                        </m:ctrlPr>
                      </m:radPr>
                      <m:deg/>
                      <m:e>
                        <m:nary>
                          <m:naryPr>
                            <m:chr m:val="∑"/>
                            <m:ctrlPr>
                              <a:rPr lang="en-US" altLang="zh-CN" sz="2800" i="1">
                                <a:solidFill>
                                  <a:schemeClr val="tx1"/>
                                </a:solidFill>
                                <a:latin typeface="Cambria Math" panose="02040503050406030204" pitchFamily="18" charset="0"/>
                              </a:rPr>
                            </m:ctrlPr>
                          </m:naryPr>
                          <m:sub>
                            <m:r>
                              <a:rPr lang="en-US" altLang="zh-CN" sz="2800" i="1">
                                <a:solidFill>
                                  <a:schemeClr val="tx1"/>
                                </a:solidFill>
                                <a:latin typeface="Cambria Math" panose="02040503050406030204" pitchFamily="18" charset="0"/>
                              </a:rPr>
                              <m:t>𝑖</m:t>
                            </m:r>
                            <m:r>
                              <a:rPr lang="en-US" altLang="zh-CN" sz="2800" i="1">
                                <a:solidFill>
                                  <a:schemeClr val="tx1"/>
                                </a:solidFill>
                                <a:latin typeface="Cambria Math" panose="02040503050406030204" pitchFamily="18" charset="0"/>
                              </a:rPr>
                              <m:t>=1</m:t>
                            </m:r>
                          </m:sub>
                          <m:sup>
                            <m:r>
                              <a:rPr lang="en-US" altLang="zh-CN" sz="2800" i="1">
                                <a:solidFill>
                                  <a:schemeClr val="tx1"/>
                                </a:solidFill>
                                <a:latin typeface="Cambria Math" panose="02040503050406030204" pitchFamily="18" charset="0"/>
                              </a:rPr>
                              <m:t>𝑛</m:t>
                            </m:r>
                          </m:sup>
                          <m:e>
                            <m:nary>
                              <m:naryPr>
                                <m:chr m:val="∑"/>
                                <m:ctrlPr>
                                  <a:rPr lang="en-US" altLang="zh-CN" sz="2800" i="1">
                                    <a:solidFill>
                                      <a:schemeClr val="tx1"/>
                                    </a:solidFill>
                                    <a:latin typeface="Cambria Math" panose="02040503050406030204" pitchFamily="18" charset="0"/>
                                  </a:rPr>
                                </m:ctrlPr>
                              </m:naryPr>
                              <m:sub>
                                <m:r>
                                  <m:rPr>
                                    <m:brk m:alnAt="23"/>
                                  </m:rPr>
                                  <a:rPr lang="en-US" altLang="zh-CN" sz="2800" i="1">
                                    <a:solidFill>
                                      <a:schemeClr val="tx1"/>
                                    </a:solidFill>
                                    <a:latin typeface="Cambria Math" panose="02040503050406030204" pitchFamily="18" charset="0"/>
                                  </a:rPr>
                                  <m:t>𝑗</m:t>
                                </m:r>
                                <m:r>
                                  <a:rPr lang="en-US" altLang="zh-CN" sz="2800" i="1">
                                    <a:solidFill>
                                      <a:schemeClr val="tx1"/>
                                    </a:solidFill>
                                    <a:latin typeface="Cambria Math" panose="02040503050406030204" pitchFamily="18" charset="0"/>
                                  </a:rPr>
                                  <m:t>=1</m:t>
                                </m:r>
                              </m:sub>
                              <m:sup>
                                <m:r>
                                  <a:rPr lang="en-US" altLang="zh-CN" sz="2800" i="1">
                                    <a:solidFill>
                                      <a:schemeClr val="tx1"/>
                                    </a:solidFill>
                                    <a:latin typeface="Cambria Math" panose="02040503050406030204" pitchFamily="18" charset="0"/>
                                  </a:rPr>
                                  <m:t>𝑛</m:t>
                                </m:r>
                              </m:sup>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𝑋</m:t>
                                    </m:r>
                                  </m:e>
                                  <m:sub>
                                    <m:r>
                                      <a:rPr lang="en-US" altLang="zh-CN" sz="2800" i="1">
                                        <a:solidFill>
                                          <a:schemeClr val="tx1"/>
                                        </a:solidFill>
                                        <a:latin typeface="Cambria Math" panose="02040503050406030204" pitchFamily="18" charset="0"/>
                                      </a:rPr>
                                      <m:t>𝑖</m:t>
                                    </m:r>
                                  </m:sub>
                                </m:sSub>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𝑋</m:t>
                                    </m:r>
                                  </m:e>
                                  <m:sub>
                                    <m:r>
                                      <a:rPr lang="en-US" altLang="zh-CN" sz="2800" i="1">
                                        <a:solidFill>
                                          <a:schemeClr val="tx1"/>
                                        </a:solidFill>
                                        <a:latin typeface="Cambria Math" panose="02040503050406030204" pitchFamily="18" charset="0"/>
                                      </a:rPr>
                                      <m:t>𝑗</m:t>
                                    </m:r>
                                  </m:sub>
                                </m:sSub>
                                <m:r>
                                  <a:rPr lang="en-US" altLang="zh-CN" sz="2800" i="1">
                                    <a:solidFill>
                                      <a:schemeClr val="tx1"/>
                                    </a:solidFill>
                                    <a:latin typeface="Cambria Math" panose="02040503050406030204" pitchFamily="18" charset="0"/>
                                  </a:rPr>
                                  <m:t>𝐶𝑜𝑣</m:t>
                                </m:r>
                                <m:d>
                                  <m:dPr>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𝑅</m:t>
                                        </m:r>
                                      </m:e>
                                      <m:sub>
                                        <m:r>
                                          <a:rPr lang="en-US" altLang="zh-CN" sz="2800" i="1">
                                            <a:solidFill>
                                              <a:schemeClr val="tx1"/>
                                            </a:solidFill>
                                            <a:latin typeface="Cambria Math" panose="02040503050406030204" pitchFamily="18" charset="0"/>
                                          </a:rPr>
                                          <m:t>𝑖</m:t>
                                        </m:r>
                                      </m:sub>
                                    </m:sSub>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𝑅</m:t>
                                        </m:r>
                                      </m:e>
                                      <m:sub>
                                        <m:r>
                                          <a:rPr lang="en-US" altLang="zh-CN" sz="2800" i="1">
                                            <a:solidFill>
                                              <a:schemeClr val="tx1"/>
                                            </a:solidFill>
                                            <a:latin typeface="Cambria Math" panose="02040503050406030204" pitchFamily="18" charset="0"/>
                                          </a:rPr>
                                          <m:t>𝑗</m:t>
                                        </m:r>
                                      </m:sub>
                                    </m:sSub>
                                  </m:e>
                                </m:d>
                              </m:e>
                            </m:nary>
                          </m:e>
                        </m:nary>
                      </m:e>
                    </m:rad>
                  </m:oMath>
                </a14:m>
                <a:endParaRPr lang="zh-CN" altLang="en-US" sz="2800" dirty="0"/>
              </a:p>
            </p:txBody>
          </p:sp>
        </mc:Choice>
        <mc:Fallback xmlns="">
          <p:sp>
            <p:nvSpPr>
              <p:cNvPr id="2" name="文本框 1">
                <a:extLst>
                  <a:ext uri="{FF2B5EF4-FFF2-40B4-BE49-F238E27FC236}">
                    <a16:creationId xmlns:a16="http://schemas.microsoft.com/office/drawing/2014/main" id="{4D9528FF-792A-7775-6698-410A081A1732}"/>
                  </a:ext>
                </a:extLst>
              </p:cNvPr>
              <p:cNvSpPr txBox="1">
                <a:spLocks noRot="1" noChangeAspect="1" noMove="1" noResize="1" noEditPoints="1" noAdjustHandles="1" noChangeArrowheads="1" noChangeShapeType="1" noTextEdit="1"/>
              </p:cNvSpPr>
              <p:nvPr/>
            </p:nvSpPr>
            <p:spPr>
              <a:xfrm>
                <a:off x="-36576" y="1171016"/>
                <a:ext cx="12265153" cy="4163769"/>
              </a:xfrm>
              <a:prstGeom prst="rect">
                <a:avLst/>
              </a:prstGeom>
              <a:blipFill>
                <a:blip r:embed="rId4"/>
                <a:stretch>
                  <a:fillRect l="-994" t="-146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1FB3C1-CFCF-36DB-1AFB-EA7BEB5BD4FF}"/>
              </a:ext>
            </a:extLst>
          </p:cNvPr>
          <p:cNvSpPr txBox="1"/>
          <p:nvPr/>
        </p:nvSpPr>
        <p:spPr>
          <a:xfrm>
            <a:off x="6625761" y="6153912"/>
            <a:ext cx="5602816" cy="461665"/>
          </a:xfrm>
          <a:prstGeom prst="rect">
            <a:avLst/>
          </a:prstGeom>
          <a:noFill/>
        </p:spPr>
        <p:txBody>
          <a:bodyPr wrap="none" rtlCol="0">
            <a:spAutoFit/>
          </a:bodyPr>
          <a:lstStyle/>
          <a:p>
            <a:pPr algn="l"/>
            <a:r>
              <a:rPr lang="zh-CN" altLang="en-US" sz="2400" dirty="0">
                <a:solidFill>
                  <a:srgbClr val="FF0000"/>
                </a:solidFill>
              </a:rPr>
              <a:t>注：一般用不到课本</a:t>
            </a:r>
            <a:r>
              <a:rPr lang="en-US" altLang="zh-CN" sz="2400" dirty="0">
                <a:solidFill>
                  <a:srgbClr val="FF0000"/>
                </a:solidFill>
              </a:rPr>
              <a:t>P70</a:t>
            </a:r>
            <a:r>
              <a:rPr lang="zh-CN" altLang="en-US" sz="2400" dirty="0">
                <a:solidFill>
                  <a:srgbClr val="FF0000"/>
                </a:solidFill>
              </a:rPr>
              <a:t>的相关系数矩阵</a:t>
            </a:r>
          </a:p>
        </p:txBody>
      </p:sp>
    </p:spTree>
    <p:extLst>
      <p:ext uri="{BB962C8B-B14F-4D97-AF65-F5344CB8AC3E}">
        <p14:creationId xmlns:p14="http://schemas.microsoft.com/office/powerpoint/2010/main" val="3654494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28660" y="250621"/>
            <a:ext cx="2162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可行集</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有效集</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2" name="图片 1">
            <a:extLst>
              <a:ext uri="{FF2B5EF4-FFF2-40B4-BE49-F238E27FC236}">
                <a16:creationId xmlns:a16="http://schemas.microsoft.com/office/drawing/2014/main" id="{274F5A7B-A777-094A-D3F1-AA3C51E7478E}"/>
              </a:ext>
            </a:extLst>
          </p:cNvPr>
          <p:cNvPicPr>
            <a:picLocks noChangeAspect="1"/>
          </p:cNvPicPr>
          <p:nvPr/>
        </p:nvPicPr>
        <p:blipFill rotWithShape="1">
          <a:blip r:embed="rId4"/>
          <a:srcRect l="12975" t="12638" r="29950" b="19443"/>
          <a:stretch/>
        </p:blipFill>
        <p:spPr>
          <a:xfrm>
            <a:off x="2616708" y="1101852"/>
            <a:ext cx="6958584" cy="4654296"/>
          </a:xfrm>
          <a:prstGeom prst="rect">
            <a:avLst/>
          </a:prstGeom>
        </p:spPr>
      </p:pic>
    </p:spTree>
    <p:extLst>
      <p:ext uri="{BB962C8B-B14F-4D97-AF65-F5344CB8AC3E}">
        <p14:creationId xmlns:p14="http://schemas.microsoft.com/office/powerpoint/2010/main" val="1565899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89646" y="1869363"/>
              <a:ext cx="267335"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61573" y="3930223"/>
            <a:ext cx="386885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预习内容检测</a:t>
            </a:r>
          </a:p>
        </p:txBody>
      </p:sp>
    </p:spTree>
    <p:extLst>
      <p:ext uri="{BB962C8B-B14F-4D97-AF65-F5344CB8AC3E}">
        <p14:creationId xmlns:p14="http://schemas.microsoft.com/office/powerpoint/2010/main" val="697493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1"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无差异曲线</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10" name="组合 9">
            <a:extLst>
              <a:ext uri="{FF2B5EF4-FFF2-40B4-BE49-F238E27FC236}">
                <a16:creationId xmlns:a16="http://schemas.microsoft.com/office/drawing/2014/main" id="{10184BD6-7707-FBC8-A5B5-A707E225D1F8}"/>
              </a:ext>
            </a:extLst>
          </p:cNvPr>
          <p:cNvGrpSpPr/>
          <p:nvPr/>
        </p:nvGrpSpPr>
        <p:grpSpPr>
          <a:xfrm>
            <a:off x="231698" y="2168460"/>
            <a:ext cx="11728605" cy="3044300"/>
            <a:chOff x="231698" y="2168460"/>
            <a:chExt cx="11728605" cy="3044300"/>
          </a:xfrm>
        </p:grpSpPr>
        <p:grpSp>
          <p:nvGrpSpPr>
            <p:cNvPr id="8" name="组合 7">
              <a:extLst>
                <a:ext uri="{FF2B5EF4-FFF2-40B4-BE49-F238E27FC236}">
                  <a16:creationId xmlns:a16="http://schemas.microsoft.com/office/drawing/2014/main" id="{26DCD168-E88A-68AA-A7CC-605AEA690179}"/>
                </a:ext>
              </a:extLst>
            </p:cNvPr>
            <p:cNvGrpSpPr/>
            <p:nvPr/>
          </p:nvGrpSpPr>
          <p:grpSpPr>
            <a:xfrm>
              <a:off x="231698" y="2168460"/>
              <a:ext cx="11728605" cy="2521081"/>
              <a:chOff x="335814" y="2394057"/>
              <a:chExt cx="11728605" cy="2521081"/>
            </a:xfrm>
          </p:grpSpPr>
          <p:pic>
            <p:nvPicPr>
              <p:cNvPr id="3" name="图片 2">
                <a:extLst>
                  <a:ext uri="{FF2B5EF4-FFF2-40B4-BE49-F238E27FC236}">
                    <a16:creationId xmlns:a16="http://schemas.microsoft.com/office/drawing/2014/main" id="{BDFA01DF-D131-31BD-0CD5-65E2D61A4634}"/>
                  </a:ext>
                </a:extLst>
              </p:cNvPr>
              <p:cNvPicPr>
                <a:picLocks noChangeAspect="1"/>
              </p:cNvPicPr>
              <p:nvPr/>
            </p:nvPicPr>
            <p:blipFill>
              <a:blip r:embed="rId4"/>
              <a:stretch>
                <a:fillRect/>
              </a:stretch>
            </p:blipFill>
            <p:spPr>
              <a:xfrm>
                <a:off x="335814" y="2394058"/>
                <a:ext cx="3930852" cy="2521080"/>
              </a:xfrm>
              <a:prstGeom prst="rect">
                <a:avLst/>
              </a:prstGeom>
            </p:spPr>
          </p:pic>
          <p:pic>
            <p:nvPicPr>
              <p:cNvPr id="5" name="图片 4">
                <a:extLst>
                  <a:ext uri="{FF2B5EF4-FFF2-40B4-BE49-F238E27FC236}">
                    <a16:creationId xmlns:a16="http://schemas.microsoft.com/office/drawing/2014/main" id="{0AF60D72-F305-5E96-E8A8-7F8C1B7620EC}"/>
                  </a:ext>
                </a:extLst>
              </p:cNvPr>
              <p:cNvPicPr>
                <a:picLocks noChangeAspect="1"/>
              </p:cNvPicPr>
              <p:nvPr/>
            </p:nvPicPr>
            <p:blipFill>
              <a:blip r:embed="rId5"/>
              <a:stretch>
                <a:fillRect/>
              </a:stretch>
            </p:blipFill>
            <p:spPr>
              <a:xfrm>
                <a:off x="4266665" y="2394057"/>
                <a:ext cx="3892303" cy="2521081"/>
              </a:xfrm>
              <a:prstGeom prst="rect">
                <a:avLst/>
              </a:prstGeom>
            </p:spPr>
          </p:pic>
          <p:pic>
            <p:nvPicPr>
              <p:cNvPr id="7" name="图片 6">
                <a:extLst>
                  <a:ext uri="{FF2B5EF4-FFF2-40B4-BE49-F238E27FC236}">
                    <a16:creationId xmlns:a16="http://schemas.microsoft.com/office/drawing/2014/main" id="{4CDA8898-117A-0E9C-675F-2ECAC0C52CD1}"/>
                  </a:ext>
                </a:extLst>
              </p:cNvPr>
              <p:cNvPicPr>
                <a:picLocks noChangeAspect="1"/>
              </p:cNvPicPr>
              <p:nvPr/>
            </p:nvPicPr>
            <p:blipFill>
              <a:blip r:embed="rId6"/>
              <a:stretch>
                <a:fillRect/>
              </a:stretch>
            </p:blipFill>
            <p:spPr>
              <a:xfrm>
                <a:off x="8158968" y="2394057"/>
                <a:ext cx="3905451" cy="2521080"/>
              </a:xfrm>
              <a:prstGeom prst="rect">
                <a:avLst/>
              </a:prstGeom>
            </p:spPr>
          </p:pic>
        </p:grpSp>
        <p:sp>
          <p:nvSpPr>
            <p:cNvPr id="9" name="文本框 8">
              <a:extLst>
                <a:ext uri="{FF2B5EF4-FFF2-40B4-BE49-F238E27FC236}">
                  <a16:creationId xmlns:a16="http://schemas.microsoft.com/office/drawing/2014/main" id="{E26DF547-4D7A-DB1A-B280-625EEC60E2B1}"/>
                </a:ext>
              </a:extLst>
            </p:cNvPr>
            <p:cNvSpPr txBox="1"/>
            <p:nvPr/>
          </p:nvSpPr>
          <p:spPr>
            <a:xfrm>
              <a:off x="1207109" y="4689540"/>
              <a:ext cx="1980029" cy="523220"/>
            </a:xfrm>
            <a:prstGeom prst="rect">
              <a:avLst/>
            </a:prstGeom>
            <a:noFill/>
          </p:spPr>
          <p:txBody>
            <a:bodyPr wrap="none" rtlCol="0">
              <a:spAutoFit/>
            </a:bodyPr>
            <a:lstStyle/>
            <a:p>
              <a:pPr algn="l"/>
              <a:r>
                <a:rPr lang="zh-CN" altLang="en-US" sz="2800" dirty="0"/>
                <a:t>风险厌恶者</a:t>
              </a:r>
            </a:p>
          </p:txBody>
        </p:sp>
        <p:sp>
          <p:nvSpPr>
            <p:cNvPr id="12" name="文本框 11">
              <a:extLst>
                <a:ext uri="{FF2B5EF4-FFF2-40B4-BE49-F238E27FC236}">
                  <a16:creationId xmlns:a16="http://schemas.microsoft.com/office/drawing/2014/main" id="{6DBBA7B7-538C-EC3F-4C41-12FA293041D8}"/>
                </a:ext>
              </a:extLst>
            </p:cNvPr>
            <p:cNvSpPr txBox="1"/>
            <p:nvPr/>
          </p:nvSpPr>
          <p:spPr>
            <a:xfrm>
              <a:off x="5118685" y="4689540"/>
              <a:ext cx="1980029" cy="523220"/>
            </a:xfrm>
            <a:prstGeom prst="rect">
              <a:avLst/>
            </a:prstGeom>
            <a:noFill/>
          </p:spPr>
          <p:txBody>
            <a:bodyPr wrap="none" rtlCol="0">
              <a:spAutoFit/>
            </a:bodyPr>
            <a:lstStyle/>
            <a:p>
              <a:pPr algn="l"/>
              <a:r>
                <a:rPr lang="zh-CN" altLang="en-US" sz="2800" dirty="0"/>
                <a:t>风险偏好者</a:t>
              </a:r>
            </a:p>
          </p:txBody>
        </p:sp>
        <p:sp>
          <p:nvSpPr>
            <p:cNvPr id="13" name="文本框 12">
              <a:extLst>
                <a:ext uri="{FF2B5EF4-FFF2-40B4-BE49-F238E27FC236}">
                  <a16:creationId xmlns:a16="http://schemas.microsoft.com/office/drawing/2014/main" id="{9FB79FB4-C2CC-1B89-2F1D-9366565D3320}"/>
                </a:ext>
              </a:extLst>
            </p:cNvPr>
            <p:cNvSpPr txBox="1"/>
            <p:nvPr/>
          </p:nvSpPr>
          <p:spPr>
            <a:xfrm>
              <a:off x="9017563" y="4689540"/>
              <a:ext cx="1980029" cy="523220"/>
            </a:xfrm>
            <a:prstGeom prst="rect">
              <a:avLst/>
            </a:prstGeom>
            <a:noFill/>
          </p:spPr>
          <p:txBody>
            <a:bodyPr wrap="none" rtlCol="0">
              <a:spAutoFit/>
            </a:bodyPr>
            <a:lstStyle/>
            <a:p>
              <a:pPr algn="l"/>
              <a:r>
                <a:rPr lang="zh-CN" altLang="en-US" sz="2800" dirty="0"/>
                <a:t>风险中性者</a:t>
              </a:r>
            </a:p>
          </p:txBody>
        </p:sp>
      </p:grpSp>
    </p:spTree>
    <p:extLst>
      <p:ext uri="{BB962C8B-B14F-4D97-AF65-F5344CB8AC3E}">
        <p14:creationId xmlns:p14="http://schemas.microsoft.com/office/powerpoint/2010/main" val="3354112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486606"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选择最佳资产组合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64DD5B0C-C0DE-1072-C7CB-C75C00C231F9}"/>
              </a:ext>
            </a:extLst>
          </p:cNvPr>
          <p:cNvPicPr>
            <a:picLocks noChangeAspect="1"/>
          </p:cNvPicPr>
          <p:nvPr/>
        </p:nvPicPr>
        <p:blipFill>
          <a:blip r:embed="rId4"/>
          <a:stretch>
            <a:fillRect/>
          </a:stretch>
        </p:blipFill>
        <p:spPr>
          <a:xfrm>
            <a:off x="3104733" y="1461813"/>
            <a:ext cx="5982535" cy="3934374"/>
          </a:xfrm>
          <a:prstGeom prst="rect">
            <a:avLst/>
          </a:prstGeom>
        </p:spPr>
      </p:pic>
      <p:sp>
        <p:nvSpPr>
          <p:cNvPr id="4" name="文本框 3">
            <a:extLst>
              <a:ext uri="{FF2B5EF4-FFF2-40B4-BE49-F238E27FC236}">
                <a16:creationId xmlns:a16="http://schemas.microsoft.com/office/drawing/2014/main" id="{F7EE0C93-ED0E-E2CC-3DB8-D58A49D16467}"/>
              </a:ext>
            </a:extLst>
          </p:cNvPr>
          <p:cNvSpPr txBox="1"/>
          <p:nvPr/>
        </p:nvSpPr>
        <p:spPr>
          <a:xfrm>
            <a:off x="2412940" y="5522976"/>
            <a:ext cx="7366119" cy="523220"/>
          </a:xfrm>
          <a:prstGeom prst="rect">
            <a:avLst/>
          </a:prstGeom>
          <a:noFill/>
        </p:spPr>
        <p:txBody>
          <a:bodyPr wrap="none" rtlCol="0">
            <a:spAutoFit/>
          </a:bodyPr>
          <a:lstStyle/>
          <a:p>
            <a:pPr algn="l"/>
            <a:r>
              <a:rPr lang="zh-CN" altLang="en-US" sz="2800" dirty="0"/>
              <a:t>只投资于风险资产条件下的最优风险资产组合</a:t>
            </a:r>
          </a:p>
        </p:txBody>
      </p:sp>
    </p:spTree>
    <p:extLst>
      <p:ext uri="{BB962C8B-B14F-4D97-AF65-F5344CB8AC3E}">
        <p14:creationId xmlns:p14="http://schemas.microsoft.com/office/powerpoint/2010/main" val="3045629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486606"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选择最佳资产组合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5" name="图片 4">
            <a:extLst>
              <a:ext uri="{FF2B5EF4-FFF2-40B4-BE49-F238E27FC236}">
                <a16:creationId xmlns:a16="http://schemas.microsoft.com/office/drawing/2014/main" id="{A34EF8CA-CEA6-0933-D453-47773F57BB6C}"/>
              </a:ext>
            </a:extLst>
          </p:cNvPr>
          <p:cNvPicPr>
            <a:picLocks noChangeAspect="1"/>
          </p:cNvPicPr>
          <p:nvPr/>
        </p:nvPicPr>
        <p:blipFill>
          <a:blip r:embed="rId4"/>
          <a:stretch>
            <a:fillRect/>
          </a:stretch>
        </p:blipFill>
        <p:spPr>
          <a:xfrm>
            <a:off x="2493435" y="1000036"/>
            <a:ext cx="7205130" cy="4221188"/>
          </a:xfrm>
          <a:prstGeom prst="rect">
            <a:avLst/>
          </a:prstGeom>
        </p:spPr>
      </p:pic>
      <p:sp>
        <p:nvSpPr>
          <p:cNvPr id="9" name="文本框 8">
            <a:extLst>
              <a:ext uri="{FF2B5EF4-FFF2-40B4-BE49-F238E27FC236}">
                <a16:creationId xmlns:a16="http://schemas.microsoft.com/office/drawing/2014/main" id="{7EE534D8-6A03-7CD8-FF6B-872CE080DD6A}"/>
              </a:ext>
            </a:extLst>
          </p:cNvPr>
          <p:cNvSpPr txBox="1"/>
          <p:nvPr/>
        </p:nvSpPr>
        <p:spPr>
          <a:xfrm>
            <a:off x="978408" y="5334744"/>
            <a:ext cx="10552176" cy="523220"/>
          </a:xfrm>
          <a:prstGeom prst="rect">
            <a:avLst/>
          </a:prstGeom>
          <a:noFill/>
        </p:spPr>
        <p:txBody>
          <a:bodyPr wrap="square">
            <a:spAutoFit/>
          </a:bodyPr>
          <a:lstStyle/>
          <a:p>
            <a:pPr algn="l"/>
            <a:r>
              <a:rPr lang="zh-CN" altLang="en-US" sz="2800" dirty="0"/>
              <a:t>只投资于风险资产条件下的不同风险厌恶程度的最优风险资产组合</a:t>
            </a:r>
          </a:p>
        </p:txBody>
      </p:sp>
    </p:spTree>
    <p:extLst>
      <p:ext uri="{BB962C8B-B14F-4D97-AF65-F5344CB8AC3E}">
        <p14:creationId xmlns:p14="http://schemas.microsoft.com/office/powerpoint/2010/main" val="2868546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2"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最小方差组合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223BDE7F-26A9-C035-8F97-E959D96AC096}"/>
              </a:ext>
            </a:extLst>
          </p:cNvPr>
          <p:cNvSpPr txBox="1"/>
          <p:nvPr/>
        </p:nvSpPr>
        <p:spPr>
          <a:xfrm>
            <a:off x="271272" y="1307592"/>
            <a:ext cx="11649456" cy="1384995"/>
          </a:xfrm>
          <a:prstGeom prst="rect">
            <a:avLst/>
          </a:prstGeom>
          <a:noFill/>
        </p:spPr>
        <p:txBody>
          <a:bodyPr wrap="square" rtlCol="0">
            <a:spAutoFit/>
          </a:bodyPr>
          <a:lstStyle/>
          <a:p>
            <a:pPr algn="l"/>
            <a:r>
              <a:rPr lang="zh-CN" altLang="en-US" sz="2800" dirty="0"/>
              <a:t>考虑一种情况：将所有资金都投入于</a:t>
            </a:r>
            <a:r>
              <a:rPr lang="en-US" altLang="zh-CN" sz="2800" dirty="0"/>
              <a:t>A</a:t>
            </a:r>
            <a:r>
              <a:rPr lang="zh-CN" altLang="en-US" sz="2800" dirty="0"/>
              <a:t>、</a:t>
            </a:r>
            <a:r>
              <a:rPr lang="en-US" altLang="zh-CN" sz="2800" dirty="0"/>
              <a:t>B</a:t>
            </a:r>
            <a:r>
              <a:rPr lang="zh-CN" altLang="en-US" sz="2800" dirty="0"/>
              <a:t>两种证券，请问如何用这两种证券组成最小方差组合，则此时投资者投资于证券</a:t>
            </a:r>
            <a:r>
              <a:rPr lang="en-US" altLang="zh-CN" sz="2800" dirty="0"/>
              <a:t>A</a:t>
            </a:r>
            <a:r>
              <a:rPr lang="zh-CN" altLang="en-US" sz="2800" dirty="0"/>
              <a:t>和</a:t>
            </a:r>
            <a:r>
              <a:rPr lang="en-US" altLang="zh-CN" sz="2800" dirty="0"/>
              <a:t>B</a:t>
            </a:r>
            <a:r>
              <a:rPr lang="zh-CN" altLang="en-US" sz="2800" dirty="0"/>
              <a:t>的比例分别是多少，此时的收益率又将是多少？</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B8F6FB6-5646-FC05-DBCD-34CBD00F25F3}"/>
                  </a:ext>
                </a:extLst>
              </p:cNvPr>
              <p:cNvSpPr txBox="1"/>
              <p:nvPr/>
            </p:nvSpPr>
            <p:spPr>
              <a:xfrm>
                <a:off x="271272" y="3355848"/>
                <a:ext cx="11649456" cy="2346155"/>
              </a:xfrm>
              <a:prstGeom prst="rect">
                <a:avLst/>
              </a:prstGeom>
              <a:noFill/>
            </p:spPr>
            <p:txBody>
              <a:bodyPr wrap="square" rtlCol="0">
                <a:spAutoFit/>
              </a:bodyPr>
              <a:lstStyle/>
              <a:p>
                <a:pPr algn="l"/>
                <a:r>
                  <a:rPr lang="zh-CN" altLang="en-US" sz="2800" dirty="0"/>
                  <a:t>实际上该问题相当于：</a:t>
                </a:r>
                <a:endParaRPr lang="en-US" altLang="zh-CN" sz="2800" dirty="0"/>
              </a:p>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𝑀𝑖𝑛</m:t>
                              </m:r>
                              <m:r>
                                <a:rPr lang="en-US" altLang="zh-CN" sz="2800" b="0" i="1" smtClean="0">
                                  <a:latin typeface="Cambria Math" panose="02040503050406030204" pitchFamily="18" charset="0"/>
                                </a:rPr>
                                <m:t> </m:t>
                              </m:r>
                              <m:sSup>
                                <m:sSupPr>
                                  <m:ctrlPr>
                                    <a:rPr lang="en-US" altLang="zh-CN" sz="2800" b="0" i="1" smtClean="0">
                                      <a:latin typeface="Cambria Math" panose="02040503050406030204" pitchFamily="18" charset="0"/>
                                    </a:rPr>
                                  </m:ctrlPr>
                                </m:sSupPr>
                                <m:e>
                                  <m:r>
                                    <a:rPr lang="zh-CN" altLang="en-US" sz="2800" b="0" i="1" smtClean="0">
                                      <a:latin typeface="Cambria Math" panose="02040503050406030204" pitchFamily="18" charset="0"/>
                                    </a:rPr>
                                    <m:t>𝜎</m:t>
                                  </m:r>
                                </m:e>
                                <m:sup>
                                  <m:r>
                                    <a:rPr lang="en-US" altLang="zh-CN" sz="2800" b="0" i="1" smtClean="0">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up>
                                  <m:r>
                                    <a:rPr lang="en-US" altLang="zh-CN" sz="2800" i="1">
                                      <a:latin typeface="Cambria Math" panose="02040503050406030204" pitchFamily="18" charset="0"/>
                                    </a:rPr>
                                    <m:t>2</m:t>
                                  </m:r>
                                </m:sup>
                              </m:sSubSup>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𝑆𝐷</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up>
                                  <m:r>
                                    <a:rPr lang="en-US" altLang="zh-CN" sz="2800" i="1">
                                      <a:latin typeface="Cambria Math" panose="02040503050406030204" pitchFamily="18" charset="0"/>
                                    </a:rPr>
                                    <m:t>2</m:t>
                                  </m:r>
                                </m:sup>
                              </m:sSubSup>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𝑆𝐷</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2</m:t>
                                      </m:r>
                                    </m:sub>
                                  </m:sSub>
                                </m:e>
                              </m:d>
                              <m:r>
                                <a:rPr lang="en-US" altLang="zh-CN" sz="2800" i="1">
                                  <a:latin typeface="Cambria Math" panose="02040503050406030204" pitchFamily="18" charset="0"/>
                                </a:rPr>
                                <m:t>+2</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i="1">
                                      <a:latin typeface="Cambria Math" panose="02040503050406030204" pitchFamily="18" charset="0"/>
                                    </a:rPr>
                                    <m:t>12</m:t>
                                  </m:r>
                                </m:sub>
                              </m:sSub>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2</m:t>
                                      </m:r>
                                    </m:sub>
                                  </m:sSub>
                                </m:e>
                              </m:d>
                            </m:e>
                          </m:eqArr>
                        </m:e>
                      </m:d>
                    </m:oMath>
                  </m:oMathPara>
                </a14:m>
                <a:endParaRPr lang="en-US" altLang="zh-CN" sz="2800" dirty="0"/>
              </a:p>
              <a:p>
                <a:r>
                  <a:rPr lang="zh-CN" altLang="en-US" sz="2800" dirty="0"/>
                  <a:t>将</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oMath>
                </a14:m>
                <a:r>
                  <a:rPr lang="zh-CN" altLang="en-US" sz="2800" dirty="0"/>
                  <a:t>代入下式，即变成了一个求一元二次函数极值点问题，求得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oMath>
                </a14:m>
                <a:r>
                  <a:rPr lang="zh-CN" altLang="en-US" sz="2800" dirty="0"/>
                  <a:t>及</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Sub>
                  </m:oMath>
                </a14:m>
                <a:r>
                  <a:rPr lang="zh-CN" altLang="en-US" sz="2800" dirty="0"/>
                  <a:t>后，代入即得投资组合的预期收益率</a:t>
                </a:r>
                <a14:m>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2</m:t>
                            </m:r>
                          </m:sub>
                        </m:sSub>
                      </m:e>
                    </m:d>
                  </m:oMath>
                </a14:m>
                <a:endParaRPr lang="zh-CN" altLang="en-US" sz="2800" dirty="0"/>
              </a:p>
            </p:txBody>
          </p:sp>
        </mc:Choice>
        <mc:Fallback xmlns="">
          <p:sp>
            <p:nvSpPr>
              <p:cNvPr id="3" name="文本框 2">
                <a:extLst>
                  <a:ext uri="{FF2B5EF4-FFF2-40B4-BE49-F238E27FC236}">
                    <a16:creationId xmlns:a16="http://schemas.microsoft.com/office/drawing/2014/main" id="{4B8F6FB6-5646-FC05-DBCD-34CBD00F25F3}"/>
                  </a:ext>
                </a:extLst>
              </p:cNvPr>
              <p:cNvSpPr txBox="1">
                <a:spLocks noRot="1" noChangeAspect="1" noMove="1" noResize="1" noEditPoints="1" noAdjustHandles="1" noChangeArrowheads="1" noChangeShapeType="1" noTextEdit="1"/>
              </p:cNvSpPr>
              <p:nvPr/>
            </p:nvSpPr>
            <p:spPr>
              <a:xfrm>
                <a:off x="271272" y="3355848"/>
                <a:ext cx="11649456" cy="2346155"/>
              </a:xfrm>
              <a:prstGeom prst="rect">
                <a:avLst/>
              </a:prstGeom>
              <a:blipFill>
                <a:blip r:embed="rId4"/>
                <a:stretch>
                  <a:fillRect l="-1099" t="-3125" b="-6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939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7"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7CB3E3BE-EEF1-AEA4-B173-7D4187ADC1D8}"/>
              </a:ext>
            </a:extLst>
          </p:cNvPr>
          <p:cNvSpPr txBox="1"/>
          <p:nvPr/>
        </p:nvSpPr>
        <p:spPr>
          <a:xfrm>
            <a:off x="426720" y="1047861"/>
            <a:ext cx="11338560" cy="2031325"/>
          </a:xfrm>
          <a:prstGeom prst="rect">
            <a:avLst/>
          </a:prstGeom>
          <a:noFill/>
        </p:spPr>
        <p:txBody>
          <a:bodyPr wrap="square">
            <a:spAutoFit/>
          </a:bodyPr>
          <a:lstStyle/>
          <a:p>
            <a:r>
              <a:rPr lang="zh-CN" altLang="en-US" sz="2800" dirty="0"/>
              <a:t>例题：上财</a:t>
            </a:r>
            <a:r>
              <a:rPr lang="en-US" altLang="zh-CN" sz="2800" dirty="0"/>
              <a:t>2012</a:t>
            </a:r>
            <a:r>
              <a:rPr lang="zh-CN" altLang="en-US" sz="2800" dirty="0"/>
              <a:t>年真题</a:t>
            </a:r>
            <a:endParaRPr lang="en-US" altLang="zh-CN" sz="2800" dirty="0"/>
          </a:p>
          <a:p>
            <a:endParaRPr lang="en-US" altLang="zh-CN" sz="1400" dirty="0"/>
          </a:p>
          <a:p>
            <a:r>
              <a:rPr lang="zh-CN" altLang="en-US" sz="2800" dirty="0"/>
              <a:t>市场上有两只股票。股票</a:t>
            </a:r>
            <a:r>
              <a:rPr lang="en-US" altLang="zh-CN" sz="2800" dirty="0"/>
              <a:t>A</a:t>
            </a:r>
            <a:r>
              <a:rPr lang="zh-CN" altLang="en-US" sz="2800" dirty="0"/>
              <a:t>标准差</a:t>
            </a:r>
            <a:r>
              <a:rPr lang="en-US" altLang="zh-CN" sz="2800" dirty="0"/>
              <a:t>30%</a:t>
            </a:r>
            <a:r>
              <a:rPr lang="zh-CN" altLang="en-US" sz="2800" dirty="0"/>
              <a:t>，股票</a:t>
            </a:r>
            <a:r>
              <a:rPr lang="en-US" altLang="zh-CN" sz="2800" dirty="0"/>
              <a:t>B</a:t>
            </a:r>
            <a:r>
              <a:rPr lang="zh-CN" altLang="en-US" sz="2800" dirty="0"/>
              <a:t>标准差 </a:t>
            </a:r>
            <a:r>
              <a:rPr lang="en-US" altLang="zh-CN" sz="2800" dirty="0"/>
              <a:t>20%</a:t>
            </a:r>
            <a:r>
              <a:rPr lang="zh-CN" altLang="en-US" sz="2800" dirty="0"/>
              <a:t>，不允许卖空。若两只股票相关性系数为</a:t>
            </a:r>
            <a:r>
              <a:rPr lang="en-US" altLang="zh-CN" sz="2800" dirty="0"/>
              <a:t>1</a:t>
            </a:r>
            <a:r>
              <a:rPr lang="zh-CN" altLang="en-US" sz="2800" dirty="0"/>
              <a:t>，怎样的投资组合可以使风险最小？若两只股票相关系数为</a:t>
            </a:r>
            <a:r>
              <a:rPr lang="en-US" altLang="zh-CN" sz="2800" dirty="0"/>
              <a:t>-1</a:t>
            </a:r>
            <a:r>
              <a:rPr lang="zh-CN" altLang="en-US" sz="2800" dirty="0"/>
              <a:t>，风险最小的投资组合又应如何构造？</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C965E79-BD04-A440-19E4-DABD2FC9FA39}"/>
                  </a:ext>
                </a:extLst>
              </p:cNvPr>
              <p:cNvSpPr txBox="1"/>
              <p:nvPr/>
            </p:nvSpPr>
            <p:spPr>
              <a:xfrm>
                <a:off x="426720" y="3414761"/>
                <a:ext cx="11227308" cy="2677656"/>
              </a:xfrm>
              <a:prstGeom prst="rect">
                <a:avLst/>
              </a:prstGeom>
              <a:noFill/>
            </p:spPr>
            <p:txBody>
              <a:bodyPr wrap="square" rtlCol="0">
                <a:spAutoFit/>
              </a:bodyPr>
              <a:lstStyle/>
              <a:p>
                <a:pPr algn="l"/>
                <a:r>
                  <a:rPr lang="zh-CN" altLang="en-US" sz="2800" dirty="0"/>
                  <a:t>答案：这种情况属于前述最小方差组合的特例</a:t>
                </a:r>
                <a:endParaRPr lang="en-US" altLang="zh-CN" sz="2800" dirty="0"/>
              </a:p>
              <a:p>
                <a:pPr algn="l"/>
                <a:endParaRPr lang="en-US" altLang="zh-CN" sz="1400" dirty="0"/>
              </a:p>
              <a:p>
                <a:r>
                  <a:rPr lang="zh-CN" altLang="en-US" sz="2800" dirty="0"/>
                  <a:t>（</a:t>
                </a:r>
                <a:r>
                  <a:rPr lang="en-US" altLang="zh-CN" sz="2800" dirty="0"/>
                  <a:t>1</a:t>
                </a:r>
                <a:r>
                  <a:rPr lang="zh-CN" altLang="en-US" sz="2800" dirty="0"/>
                  <a:t>）</a:t>
                </a:r>
                <a14:m>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0" smtClean="0">
                        <a:latin typeface="Cambria Math" panose="02040503050406030204" pitchFamily="18" charset="0"/>
                      </a:rPr>
                      <m:t>=</m:t>
                    </m:r>
                    <m:sSup>
                      <m:sSupPr>
                        <m:ctrlPr>
                          <a:rPr lang="en-US" altLang="zh-CN" sz="2800" b="0" i="1" smtClean="0">
                            <a:latin typeface="Cambria Math" panose="02040503050406030204" pitchFamily="18" charset="0"/>
                          </a:rPr>
                        </m:ctrlPr>
                      </m:sSup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𝐴</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𝐵</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oMath>
                </a14:m>
                <a:r>
                  <a:rPr lang="zh-CN" altLang="en-US" sz="2800" dirty="0"/>
                  <a:t>，由于不能卖空，显然当</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r>
                      <a:rPr lang="en-US" altLang="zh-CN" sz="2800" b="0" i="0" smtClean="0">
                        <a:latin typeface="Cambria Math" panose="02040503050406030204" pitchFamily="18" charset="0"/>
                      </a:rPr>
                      <m:t>=0</m:t>
                    </m:r>
                    <m:r>
                      <a:rPr lang="zh-CN" altLang="en-US"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𝐵</m:t>
                        </m:r>
                      </m:sub>
                    </m:sSub>
                    <m:r>
                      <a:rPr lang="en-US" altLang="zh-CN" sz="2800">
                        <a:latin typeface="Cambria Math" panose="02040503050406030204" pitchFamily="18" charset="0"/>
                      </a:rPr>
                      <m:t>=</m:t>
                    </m:r>
                    <m:r>
                      <a:rPr lang="en-US" altLang="zh-CN" sz="2800" b="0" i="0" smtClean="0">
                        <a:latin typeface="Cambria Math" panose="02040503050406030204" pitchFamily="18" charset="0"/>
                      </a:rPr>
                      <m:t>100%</m:t>
                    </m:r>
                  </m:oMath>
                </a14:m>
                <a:r>
                  <a:rPr lang="zh-CN" altLang="en-US" sz="2800" dirty="0"/>
                  <a:t>时（即全投资于股票</a:t>
                </a:r>
                <a:r>
                  <a:rPr lang="en-US" altLang="zh-CN" sz="2800" dirty="0"/>
                  <a:t>B</a:t>
                </a:r>
                <a:r>
                  <a:rPr lang="zh-CN" altLang="en-US" sz="2800" dirty="0"/>
                  <a:t>）时风险最小，此时投资组合标准差为</a:t>
                </a:r>
                <a:r>
                  <a:rPr lang="en-US" altLang="zh-CN" sz="2800" dirty="0"/>
                  <a:t>20%</a:t>
                </a:r>
              </a:p>
              <a:p>
                <a:endParaRPr lang="en-US" altLang="zh-CN" sz="1400" dirty="0"/>
              </a:p>
              <a:p>
                <a:r>
                  <a:rPr lang="zh-CN" altLang="en-US" sz="2800" dirty="0"/>
                  <a:t>（</a:t>
                </a:r>
                <a:r>
                  <a:rPr lang="en-US" altLang="zh-CN" sz="2800" dirty="0"/>
                  <a:t>2</a:t>
                </a:r>
                <a:r>
                  <a:rPr lang="zh-CN" altLang="en-US" sz="2800" dirty="0"/>
                  <a:t>）</a:t>
                </a:r>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0" smtClean="0">
                        <a:latin typeface="Cambria Math" panose="02040503050406030204" pitchFamily="18" charset="0"/>
                      </a:rPr>
                      <m:t>=</m:t>
                    </m:r>
                    <m:sSup>
                      <m:sSupPr>
                        <m:ctrlPr>
                          <a:rPr lang="en-US" altLang="zh-CN" sz="2800" b="0" i="1" smtClean="0">
                            <a:latin typeface="Cambria Math" panose="02040503050406030204" pitchFamily="18" charset="0"/>
                          </a:rPr>
                        </m:ctrlPr>
                      </m:sSup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𝐴</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𝐵</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oMath>
                </a14:m>
                <a:r>
                  <a:rPr lang="zh-CN" altLang="en-US" sz="2800" dirty="0"/>
                  <a:t>，显然存在当</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𝐴</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𝐵</m:t>
                        </m:r>
                      </m:sub>
                    </m:sSub>
                    <m:r>
                      <a:rPr lang="en-US" altLang="zh-CN" sz="2800" b="0" i="1" smtClean="0">
                        <a:latin typeface="Cambria Math" panose="02040503050406030204" pitchFamily="18" charset="0"/>
                      </a:rPr>
                      <m:t>=0</m:t>
                    </m:r>
                  </m:oMath>
                </a14:m>
                <a:r>
                  <a:rPr lang="zh-CN" altLang="en-US" sz="2800" dirty="0"/>
                  <a:t>时，解得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r>
                      <a:rPr lang="en-US" altLang="zh-CN" sz="2800">
                        <a:latin typeface="Cambria Math" panose="02040503050406030204" pitchFamily="18" charset="0"/>
                      </a:rPr>
                      <m:t>=</m:t>
                    </m:r>
                    <m:r>
                      <a:rPr lang="en-US" altLang="zh-CN" sz="2800" b="0" i="0" smtClean="0">
                        <a:latin typeface="Cambria Math" panose="02040503050406030204" pitchFamily="18" charset="0"/>
                      </a:rPr>
                      <m:t>40%</m:t>
                    </m:r>
                    <m:r>
                      <a:rPr lang="zh-CN" altLang="en-US"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r>
                      <a:rPr lang="en-US" altLang="zh-CN" sz="2800">
                        <a:latin typeface="Cambria Math" panose="02040503050406030204" pitchFamily="18" charset="0"/>
                      </a:rPr>
                      <m:t>=</m:t>
                    </m:r>
                    <m:r>
                      <a:rPr lang="en-US" altLang="zh-CN" sz="2800" b="0" i="0" smtClean="0">
                        <a:latin typeface="Cambria Math" panose="02040503050406030204" pitchFamily="18" charset="0"/>
                      </a:rPr>
                      <m:t>6</m:t>
                    </m:r>
                    <m:r>
                      <a:rPr lang="en-US" altLang="zh-CN" sz="2800">
                        <a:latin typeface="Cambria Math" panose="02040503050406030204" pitchFamily="18" charset="0"/>
                      </a:rPr>
                      <m:t>0%</m:t>
                    </m:r>
                  </m:oMath>
                </a14:m>
                <a:r>
                  <a:rPr lang="zh-CN" altLang="en-US" sz="2800" dirty="0"/>
                  <a:t>，投资组合标准差为</a:t>
                </a:r>
                <a:r>
                  <a:rPr lang="en-US" altLang="zh-CN" sz="2800" dirty="0"/>
                  <a:t>0</a:t>
                </a:r>
                <a:r>
                  <a:rPr lang="zh-CN" altLang="en-US" sz="2800" dirty="0"/>
                  <a:t>无风险</a:t>
                </a:r>
              </a:p>
            </p:txBody>
          </p:sp>
        </mc:Choice>
        <mc:Fallback xmlns="">
          <p:sp>
            <p:nvSpPr>
              <p:cNvPr id="3" name="文本框 2">
                <a:extLst>
                  <a:ext uri="{FF2B5EF4-FFF2-40B4-BE49-F238E27FC236}">
                    <a16:creationId xmlns:a16="http://schemas.microsoft.com/office/drawing/2014/main" id="{7C965E79-BD04-A440-19E4-DABD2FC9FA39}"/>
                  </a:ext>
                </a:extLst>
              </p:cNvPr>
              <p:cNvSpPr txBox="1">
                <a:spLocks noRot="1" noChangeAspect="1" noMove="1" noResize="1" noEditPoints="1" noAdjustHandles="1" noChangeArrowheads="1" noChangeShapeType="1" noTextEdit="1"/>
              </p:cNvSpPr>
              <p:nvPr/>
            </p:nvSpPr>
            <p:spPr>
              <a:xfrm>
                <a:off x="426720" y="3414761"/>
                <a:ext cx="11227308" cy="2677656"/>
              </a:xfrm>
              <a:prstGeom prst="rect">
                <a:avLst/>
              </a:prstGeom>
              <a:blipFill>
                <a:blip r:embed="rId4"/>
                <a:stretch>
                  <a:fillRect l="-1086" t="-2506" b="-5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838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4" name="组合 3">
            <a:extLst>
              <a:ext uri="{FF2B5EF4-FFF2-40B4-BE49-F238E27FC236}">
                <a16:creationId xmlns:a16="http://schemas.microsoft.com/office/drawing/2014/main" id="{1CEF9C32-B567-22AF-AF10-AD7525B79858}"/>
              </a:ext>
            </a:extLst>
          </p:cNvPr>
          <p:cNvGrpSpPr/>
          <p:nvPr/>
        </p:nvGrpSpPr>
        <p:grpSpPr>
          <a:xfrm>
            <a:off x="2310348" y="1774095"/>
            <a:ext cx="7571303" cy="3895027"/>
            <a:chOff x="2310347" y="2712352"/>
            <a:chExt cx="7571303" cy="3895027"/>
          </a:xfrm>
        </p:grpSpPr>
        <p:pic>
          <p:nvPicPr>
            <p:cNvPr id="5" name="图片 4">
              <a:extLst>
                <a:ext uri="{FF2B5EF4-FFF2-40B4-BE49-F238E27FC236}">
                  <a16:creationId xmlns:a16="http://schemas.microsoft.com/office/drawing/2014/main" id="{A5AF04E8-F215-38B2-BF3B-54365F894A0E}"/>
                </a:ext>
              </a:extLst>
            </p:cNvPr>
            <p:cNvPicPr>
              <a:picLocks noChangeAspect="1"/>
            </p:cNvPicPr>
            <p:nvPr/>
          </p:nvPicPr>
          <p:blipFill>
            <a:blip r:embed="rId4"/>
            <a:stretch>
              <a:fillRect/>
            </a:stretch>
          </p:blipFill>
          <p:spPr>
            <a:xfrm>
              <a:off x="3598395" y="2712352"/>
              <a:ext cx="4995209" cy="3602443"/>
            </a:xfrm>
            <a:prstGeom prst="rect">
              <a:avLst/>
            </a:prstGeom>
          </p:spPr>
        </p:pic>
        <p:sp>
          <p:nvSpPr>
            <p:cNvPr id="6" name="文本框 5">
              <a:extLst>
                <a:ext uri="{FF2B5EF4-FFF2-40B4-BE49-F238E27FC236}">
                  <a16:creationId xmlns:a16="http://schemas.microsoft.com/office/drawing/2014/main" id="{EDFB4148-BCC6-FEBD-BA13-E7AE8A050D0E}"/>
                </a:ext>
              </a:extLst>
            </p:cNvPr>
            <p:cNvSpPr txBox="1"/>
            <p:nvPr/>
          </p:nvSpPr>
          <p:spPr>
            <a:xfrm>
              <a:off x="2310347" y="6145714"/>
              <a:ext cx="7571303" cy="461665"/>
            </a:xfrm>
            <a:prstGeom prst="rect">
              <a:avLst/>
            </a:prstGeom>
            <a:noFill/>
          </p:spPr>
          <p:txBody>
            <a:bodyPr wrap="none" rtlCol="0">
              <a:spAutoFit/>
            </a:bodyPr>
            <a:lstStyle/>
            <a:p>
              <a:pPr algn="l"/>
              <a:r>
                <a:rPr lang="zh-CN" altLang="en-US" sz="2400" dirty="0"/>
                <a:t>两种证券组合的相关系数对波动率、期望收益率的影响</a:t>
              </a:r>
            </a:p>
          </p:txBody>
        </p:sp>
      </p:grpSp>
    </p:spTree>
    <p:extLst>
      <p:ext uri="{BB962C8B-B14F-4D97-AF65-F5344CB8AC3E}">
        <p14:creationId xmlns:p14="http://schemas.microsoft.com/office/powerpoint/2010/main" val="4282799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C6D03A78-D071-A467-C5F3-45DF0FB363B1}"/>
              </a:ext>
            </a:extLst>
          </p:cNvPr>
          <p:cNvSpPr txBox="1"/>
          <p:nvPr/>
        </p:nvSpPr>
        <p:spPr>
          <a:xfrm>
            <a:off x="170688" y="1128956"/>
            <a:ext cx="11850624" cy="5047536"/>
          </a:xfrm>
          <a:prstGeom prst="rect">
            <a:avLst/>
          </a:prstGeom>
          <a:noFill/>
        </p:spPr>
        <p:txBody>
          <a:bodyPr wrap="square">
            <a:spAutoFit/>
          </a:bodyPr>
          <a:lstStyle/>
          <a:p>
            <a:r>
              <a:rPr lang="zh-CN" altLang="en-US" sz="2800" dirty="0"/>
              <a:t>例题：上财</a:t>
            </a:r>
            <a:r>
              <a:rPr lang="en-US" altLang="zh-CN" sz="2800" dirty="0"/>
              <a:t>2011</a:t>
            </a:r>
            <a:r>
              <a:rPr lang="zh-CN" altLang="en-US" sz="2800" dirty="0"/>
              <a:t>年真题前半问</a:t>
            </a:r>
            <a:endParaRPr lang="en-US" altLang="zh-CN" sz="2800" dirty="0"/>
          </a:p>
          <a:p>
            <a:endParaRPr lang="en-US" altLang="zh-CN" sz="1400" dirty="0"/>
          </a:p>
          <a:p>
            <a:r>
              <a:rPr lang="zh-CN" altLang="en-US" sz="2800" dirty="0"/>
              <a:t>假定市场上有两种证券</a:t>
            </a:r>
            <a:r>
              <a:rPr lang="en-US" altLang="zh-CN" sz="2800" dirty="0"/>
              <a:t>A</a:t>
            </a:r>
            <a:r>
              <a:rPr lang="zh-CN" altLang="en-US" sz="2800" dirty="0"/>
              <a:t>和</a:t>
            </a:r>
            <a:r>
              <a:rPr lang="en-US" altLang="zh-CN" sz="2800" dirty="0"/>
              <a:t>B</a:t>
            </a:r>
            <a:r>
              <a:rPr lang="zh-CN" altLang="en-US" sz="2800" dirty="0"/>
              <a:t>，其预期收益率分别为</a:t>
            </a:r>
            <a:r>
              <a:rPr lang="en-US" altLang="zh-CN" sz="2800" dirty="0"/>
              <a:t>8%</a:t>
            </a:r>
            <a:r>
              <a:rPr lang="zh-CN" altLang="en-US" sz="2800" dirty="0"/>
              <a:t>和</a:t>
            </a:r>
            <a:r>
              <a:rPr lang="en-US" altLang="zh-CN" sz="2800" dirty="0"/>
              <a:t>13%</a:t>
            </a:r>
            <a:r>
              <a:rPr lang="zh-CN" altLang="en-US" sz="2800" dirty="0"/>
              <a:t>，标准差分别为</a:t>
            </a:r>
            <a:r>
              <a:rPr lang="en-US" altLang="zh-CN" sz="2800" dirty="0"/>
              <a:t>12%</a:t>
            </a:r>
            <a:r>
              <a:rPr lang="zh-CN" altLang="en-US" sz="2800" dirty="0"/>
              <a:t>和</a:t>
            </a:r>
            <a:r>
              <a:rPr lang="en-US" altLang="zh-CN" sz="2800" dirty="0"/>
              <a:t>20%</a:t>
            </a:r>
            <a:r>
              <a:rPr lang="zh-CN" altLang="en-US" sz="2800" dirty="0"/>
              <a:t>，</a:t>
            </a:r>
            <a:r>
              <a:rPr lang="en-US" altLang="zh-CN" sz="2800" dirty="0"/>
              <a:t>A</a:t>
            </a:r>
            <a:r>
              <a:rPr lang="zh-CN" altLang="en-US" sz="2800" dirty="0"/>
              <a:t>、</a:t>
            </a:r>
            <a:r>
              <a:rPr lang="en-US" altLang="zh-CN" sz="2800" dirty="0"/>
              <a:t>B</a:t>
            </a:r>
            <a:r>
              <a:rPr lang="zh-CN" altLang="en-US" sz="2800" dirty="0"/>
              <a:t>两种证券的相关系数</a:t>
            </a:r>
            <a:r>
              <a:rPr lang="en-US" altLang="zh-CN" sz="2800" dirty="0"/>
              <a:t>0.3</a:t>
            </a:r>
            <a:r>
              <a:rPr lang="zh-CN" altLang="en-US" sz="2800" dirty="0"/>
              <a:t>，市场无风险收益率为</a:t>
            </a:r>
            <a:r>
              <a:rPr lang="en-US" altLang="zh-CN" sz="2800" dirty="0"/>
              <a:t>5%</a:t>
            </a:r>
            <a:r>
              <a:rPr lang="zh-CN" altLang="en-US" sz="2800" dirty="0"/>
              <a:t>。投资者决定用这两种证券组成一个风险最小的组合，则</a:t>
            </a:r>
            <a:r>
              <a:rPr lang="en-US" altLang="zh-CN" sz="2800" dirty="0"/>
              <a:t>A</a:t>
            </a:r>
            <a:r>
              <a:rPr lang="zh-CN" altLang="en-US" sz="2800" dirty="0"/>
              <a:t>、</a:t>
            </a:r>
            <a:r>
              <a:rPr lang="en-US" altLang="zh-CN" sz="2800" dirty="0"/>
              <a:t>B</a:t>
            </a:r>
            <a:r>
              <a:rPr lang="zh-CN" altLang="en-US" sz="2800" dirty="0"/>
              <a:t>的系数分别为多少</a:t>
            </a:r>
            <a:r>
              <a:rPr lang="en-US" altLang="zh-CN" sz="2800" dirty="0"/>
              <a:t>?</a:t>
            </a:r>
            <a:r>
              <a:rPr lang="zh-CN" altLang="en-US" sz="2800" dirty="0"/>
              <a:t>该最小风险组合的预期收益率和方差分别为多少</a:t>
            </a:r>
            <a:r>
              <a:rPr lang="en-US" altLang="zh-CN" sz="2800" dirty="0"/>
              <a:t>?</a:t>
            </a:r>
          </a:p>
          <a:p>
            <a:endParaRPr lang="en-US" altLang="zh-CN" sz="2800" dirty="0"/>
          </a:p>
          <a:p>
            <a:endParaRPr lang="en-US" altLang="zh-CN" sz="2800" dirty="0"/>
          </a:p>
          <a:p>
            <a:endParaRPr lang="en-US" altLang="zh-CN" sz="2800" dirty="0"/>
          </a:p>
          <a:p>
            <a:r>
              <a:rPr lang="zh-CN" altLang="en-US" sz="2800" dirty="0"/>
              <a:t>注：此题还有后半问，若投资者决定用这两种证券组成一个最优风险组合，则</a:t>
            </a:r>
            <a:r>
              <a:rPr lang="en-US" altLang="zh-CN" sz="2800" dirty="0"/>
              <a:t>A</a:t>
            </a:r>
            <a:r>
              <a:rPr lang="zh-CN" altLang="en-US" sz="2800" dirty="0"/>
              <a:t>与</a:t>
            </a:r>
            <a:r>
              <a:rPr lang="en-US" altLang="zh-CN" sz="2800" dirty="0"/>
              <a:t>B</a:t>
            </a:r>
            <a:r>
              <a:rPr lang="zh-CN" altLang="en-US" sz="2800" dirty="0"/>
              <a:t>的系数分别为多少</a:t>
            </a:r>
            <a:r>
              <a:rPr lang="en-US" altLang="zh-CN" sz="2800" dirty="0"/>
              <a:t>?</a:t>
            </a:r>
            <a:r>
              <a:rPr lang="zh-CN" altLang="en-US" sz="2800" dirty="0"/>
              <a:t>该最优风险组合的预期收益率和方差分别为多少</a:t>
            </a:r>
            <a:r>
              <a:rPr lang="en-US" altLang="zh-CN" sz="2800" dirty="0"/>
              <a:t>?</a:t>
            </a:r>
          </a:p>
          <a:p>
            <a:r>
              <a:rPr lang="zh-CN" altLang="en-US" sz="2800" dirty="0">
                <a:solidFill>
                  <a:srgbClr val="FF0000"/>
                </a:solidFill>
              </a:rPr>
              <a:t>此问可以先自行思考一下，我们留到二轮的时候再行讲解</a:t>
            </a:r>
          </a:p>
        </p:txBody>
      </p:sp>
    </p:spTree>
    <p:extLst>
      <p:ext uri="{BB962C8B-B14F-4D97-AF65-F5344CB8AC3E}">
        <p14:creationId xmlns:p14="http://schemas.microsoft.com/office/powerpoint/2010/main" val="3867752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F8382C7-939F-EEE6-FE46-2BD82673A341}"/>
                  </a:ext>
                </a:extLst>
              </p:cNvPr>
              <p:cNvSpPr txBox="1"/>
              <p:nvPr/>
            </p:nvSpPr>
            <p:spPr>
              <a:xfrm>
                <a:off x="298704" y="1176396"/>
                <a:ext cx="11594592" cy="4505208"/>
              </a:xfrm>
              <a:prstGeom prst="rect">
                <a:avLst/>
              </a:prstGeom>
              <a:noFill/>
            </p:spPr>
            <p:txBody>
              <a:bodyPr wrap="square" rtlCol="0">
                <a:spAutoFit/>
              </a:bodyPr>
              <a:lstStyle/>
              <a:p>
                <a:pPr algn="l"/>
                <a:r>
                  <a:rPr lang="zh-CN" altLang="en-US" sz="2800" dirty="0"/>
                  <a:t>答案：此题的前半问属于最小方差组合的一般情况，必须得计算了。</a:t>
                </a:r>
                <a:endParaRPr lang="en-US" altLang="zh-CN" sz="2800" dirty="0"/>
              </a:p>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𝐴</m:t>
                                  </m:r>
                                </m:sub>
                              </m:sSub>
                              <m:r>
                                <a:rPr lang="en-US" altLang="zh-CN" sz="2800" b="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𝐵</m:t>
                                  </m:r>
                                </m:sub>
                              </m:sSub>
                              <m:r>
                                <a:rPr lang="en-US" altLang="zh-CN" sz="2800" b="0" i="1" smtClean="0">
                                  <a:latin typeface="Cambria Math" panose="02040503050406030204" pitchFamily="18" charset="0"/>
                                </a:rPr>
                                <m:t>=1</m:t>
                              </m:r>
                              <m:r>
                                <a:rPr lang="zh-CN" altLang="en-US"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𝐵</m:t>
                                  </m:r>
                                </m:sub>
                              </m:sSub>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𝐴</m:t>
                                  </m:r>
                                </m:sub>
                              </m:sSub>
                            </m:e>
                            <m:e>
                              <m:r>
                                <a:rPr lang="en-US" altLang="zh-CN" sz="2800" b="0" i="1" smtClean="0">
                                  <a:latin typeface="Cambria Math" panose="02040503050406030204" pitchFamily="18" charset="0"/>
                                </a:rPr>
                                <m:t>𝑀𝑖𝑛</m:t>
                              </m:r>
                              <m:r>
                                <a:rPr lang="en-US" altLang="zh-CN" sz="2800" b="0" i="1" smtClean="0">
                                  <a:latin typeface="Cambria Math" panose="02040503050406030204" pitchFamily="18" charset="0"/>
                                </a:rPr>
                                <m:t> </m:t>
                              </m:r>
                              <m:sSup>
                                <m:sSupPr>
                                  <m:ctrlPr>
                                    <a:rPr lang="en-US" altLang="zh-CN" sz="2800" b="0" i="1" smtClean="0">
                                      <a:latin typeface="Cambria Math" panose="02040503050406030204" pitchFamily="18" charset="0"/>
                                    </a:rPr>
                                  </m:ctrlPr>
                                </m:sSupPr>
                                <m:e>
                                  <m:r>
                                    <a:rPr lang="zh-CN" altLang="en-US" sz="2800" b="0" i="1" smtClean="0">
                                      <a:latin typeface="Cambria Math" panose="02040503050406030204" pitchFamily="18" charset="0"/>
                                    </a:rPr>
                                    <m:t>𝜎</m:t>
                                  </m:r>
                                </m:e>
                                <m:sup>
                                  <m:r>
                                    <a:rPr lang="en-US" altLang="zh-CN" sz="2800" b="0" i="1" smtClean="0">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𝐴</m:t>
                                  </m:r>
                                </m:sub>
                                <m:sup>
                                  <m:r>
                                    <a:rPr lang="en-US" altLang="zh-CN" sz="2800" i="1">
                                      <a:latin typeface="Cambria Math" panose="02040503050406030204" pitchFamily="18" charset="0"/>
                                    </a:rPr>
                                    <m:t>2</m:t>
                                  </m:r>
                                </m:sup>
                              </m:sSubSup>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𝑆𝐷</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𝐴</m:t>
                                      </m:r>
                                    </m:sub>
                                  </m:sSub>
                                </m:e>
                              </m:d>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𝐵</m:t>
                                  </m:r>
                                </m:sub>
                                <m:sup>
                                  <m:r>
                                    <a:rPr lang="en-US" altLang="zh-CN" sz="2800" i="1">
                                      <a:latin typeface="Cambria Math" panose="02040503050406030204" pitchFamily="18" charset="0"/>
                                    </a:rPr>
                                    <m:t>2</m:t>
                                  </m:r>
                                </m:sup>
                              </m:sSubSup>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𝑆𝐷</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𝐵</m:t>
                                      </m:r>
                                    </m:sub>
                                  </m:sSub>
                                </m:e>
                              </m:d>
                              <m:r>
                                <a:rPr lang="en-US" altLang="zh-CN" sz="2800" i="1">
                                  <a:latin typeface="Cambria Math" panose="02040503050406030204" pitchFamily="18" charset="0"/>
                                </a:rPr>
                                <m:t>+2</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𝐴</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𝐵</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b="0" i="1" smtClean="0">
                                      <a:latin typeface="Cambria Math" panose="02040503050406030204" pitchFamily="18" charset="0"/>
                                    </a:rPr>
                                    <m:t>𝐴𝐵</m:t>
                                  </m:r>
                                </m:sub>
                              </m:sSub>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𝐴</m:t>
                                      </m:r>
                                    </m:sub>
                                  </m:sSub>
                                </m:e>
                              </m:d>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𝐵</m:t>
                                      </m:r>
                                    </m:sub>
                                  </m:sSub>
                                </m:e>
                              </m:d>
                            </m:e>
                            <m:e>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0.12</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up>
                                  <m:r>
                                    <a:rPr lang="en-US" altLang="zh-CN" sz="2800" i="1">
                                      <a:latin typeface="Cambria Math" panose="02040503050406030204" pitchFamily="18" charset="0"/>
                                    </a:rPr>
                                    <m:t>2</m:t>
                                  </m:r>
                                </m:sup>
                              </m:sSubSup>
                              <m:r>
                                <a:rPr lang="en-US" altLang="zh-CN" sz="2800" b="0" i="1"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0.2</m:t>
                                  </m:r>
                                </m:e>
                                <m:sup>
                                  <m:r>
                                    <a:rPr lang="en-US" altLang="zh-CN" sz="2800" i="1">
                                      <a:latin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sSup>
                                <m:sSupPr>
                                  <m:ctrlPr>
                                    <a:rPr lang="en-US" altLang="zh-CN" sz="280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r>
                                    <a:rPr lang="en-US" altLang="zh-CN" sz="2800" b="0" i="1" smtClean="0">
                                      <a:latin typeface="Cambria Math" panose="02040503050406030204" pitchFamily="18" charset="0"/>
                                      <a:ea typeface="Cambria Math" panose="02040503050406030204" pitchFamily="18" charset="0"/>
                                    </a:rPr>
                                    <m:t>)</m:t>
                                  </m:r>
                                </m:e>
                                <m:sup>
                                  <m:r>
                                    <a:rPr lang="en-US" altLang="zh-CN" sz="2800" b="0" i="1" smtClean="0">
                                      <a:latin typeface="Cambria Math" panose="02040503050406030204" pitchFamily="18" charset="0"/>
                                      <a:ea typeface="Cambria Math" panose="02040503050406030204" pitchFamily="18" charset="0"/>
                                    </a:rPr>
                                    <m:t>2</m:t>
                                  </m:r>
                                </m:sup>
                              </m:sSup>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2</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e>
                              </m:d>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0.3</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0.12</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0.2</m:t>
                              </m:r>
                            </m:e>
                            <m:e>
                              <m:r>
                                <a:rPr lang="en-US" altLang="zh-CN" sz="2800" b="0" i="1" smtClean="0">
                                  <a:latin typeface="Cambria Math" panose="02040503050406030204" pitchFamily="18" charset="0"/>
                                </a:rPr>
                                <m:t>=0.04</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up>
                                  <m:r>
                                    <a:rPr lang="en-US" altLang="zh-CN" sz="2800" i="1">
                                      <a:latin typeface="Cambria Math" panose="02040503050406030204" pitchFamily="18" charset="0"/>
                                    </a:rPr>
                                    <m:t>2</m:t>
                                  </m:r>
                                </m:sup>
                              </m:sSubSup>
                              <m:r>
                                <a:rPr lang="en-US" altLang="zh-CN" sz="2800" b="0" i="1" smtClean="0">
                                  <a:latin typeface="Cambria Math" panose="02040503050406030204" pitchFamily="18" charset="0"/>
                                </a:rPr>
                                <m:t>−0.0656</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r>
                                <a:rPr lang="en-US" altLang="zh-CN" sz="2800" b="0" i="1" smtClean="0">
                                  <a:latin typeface="Cambria Math" panose="02040503050406030204" pitchFamily="18" charset="0"/>
                                </a:rPr>
                                <m:t>+0.04=0.04</m:t>
                              </m:r>
                              <m:sSup>
                                <m:sSupPr>
                                  <m:ctrlPr>
                                    <a:rPr lang="en-US" altLang="zh-CN" sz="2800" b="0" i="1" smtClean="0">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0.82</m:t>
                                      </m:r>
                                    </m:e>
                                  </m:d>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+0.013104</m:t>
                              </m:r>
                            </m:e>
                          </m:eqArr>
                        </m:e>
                      </m:d>
                    </m:oMath>
                  </m:oMathPara>
                </a14:m>
                <a:endParaRPr lang="en-US" altLang="zh-CN" sz="2800" dirty="0"/>
              </a:p>
              <a:p>
                <a:pPr algn="l"/>
                <a:r>
                  <a:rPr lang="zh-CN" altLang="en-US" sz="2800" dirty="0"/>
                  <a:t>显然当</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r>
                      <a:rPr lang="en-US" altLang="zh-CN" sz="2800">
                        <a:latin typeface="Cambria Math" panose="02040503050406030204" pitchFamily="18" charset="0"/>
                      </a:rPr>
                      <m:t>=</m:t>
                    </m:r>
                    <m:r>
                      <a:rPr lang="en-US" altLang="zh-CN" sz="2800" b="0" i="0" smtClean="0">
                        <a:latin typeface="Cambria Math" panose="02040503050406030204" pitchFamily="18" charset="0"/>
                      </a:rPr>
                      <m:t>82%</m:t>
                    </m:r>
                    <m:r>
                      <a:rPr lang="zh-CN" altLang="en-US"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r>
                      <a:rPr lang="en-US" altLang="zh-CN" sz="2800">
                        <a:latin typeface="Cambria Math" panose="02040503050406030204" pitchFamily="18" charset="0"/>
                      </a:rPr>
                      <m:t>=</m:t>
                    </m:r>
                    <m:r>
                      <a:rPr lang="en-US" altLang="zh-CN" sz="2800" b="0" i="1" smtClean="0">
                        <a:latin typeface="Cambria Math" panose="02040503050406030204" pitchFamily="18" charset="0"/>
                      </a:rPr>
                      <m:t>18</m:t>
                    </m:r>
                    <m:r>
                      <a:rPr lang="en-US" altLang="zh-CN" sz="2800">
                        <a:latin typeface="Cambria Math" panose="02040503050406030204" pitchFamily="18" charset="0"/>
                      </a:rPr>
                      <m:t>%</m:t>
                    </m:r>
                  </m:oMath>
                </a14:m>
                <a:r>
                  <a:rPr lang="zh-CN" altLang="en-US" sz="2800" dirty="0"/>
                  <a:t>时，投资组合的方差最小即风险最小，直接代入</a:t>
                </a:r>
                <a14:m>
                  <m:oMath xmlns:m="http://schemas.openxmlformats.org/officeDocument/2006/math">
                    <m:r>
                      <a:rPr lang="zh-CN" altLang="en-US" sz="2800" b="0" i="1" dirty="0">
                        <a:latin typeface="Cambria Math" panose="02040503050406030204" pitchFamily="18" charset="0"/>
                      </a:rPr>
                      <m:t>即得</m:t>
                    </m:r>
                    <m:sSup>
                      <m:sSupPr>
                        <m:ctrlPr>
                          <a:rPr lang="en-US" altLang="zh-CN" sz="2800" b="0" i="1" smtClean="0">
                            <a:latin typeface="Cambria Math" panose="02040503050406030204" pitchFamily="18" charset="0"/>
                          </a:rPr>
                        </m:ctrlPr>
                      </m:sSupPr>
                      <m:e>
                        <m:r>
                          <a:rPr lang="zh-CN" altLang="en-US" sz="2800" b="0" i="1" smtClean="0">
                            <a:latin typeface="Cambria Math" panose="02040503050406030204" pitchFamily="18" charset="0"/>
                          </a:rPr>
                          <m:t>𝜎</m:t>
                        </m:r>
                      </m:e>
                      <m:sup>
                        <m:r>
                          <a:rPr lang="en-US" altLang="zh-CN" sz="2800" b="0" i="1" smtClean="0">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1" dirty="0" smtClean="0">
                        <a:latin typeface="Cambria Math" panose="02040503050406030204" pitchFamily="18" charset="0"/>
                      </a:rPr>
                      <m:t>=0</m:t>
                    </m:r>
                    <m:r>
                      <a:rPr lang="en-US" altLang="zh-CN" sz="2800" i="1" dirty="0" smtClean="0">
                        <a:latin typeface="Cambria Math" panose="02040503050406030204" pitchFamily="18" charset="0"/>
                      </a:rPr>
                      <m:t>.013104</m:t>
                    </m:r>
                  </m:oMath>
                </a14:m>
                <a:r>
                  <a:rPr lang="zh-CN" altLang="en-US" sz="2800" dirty="0"/>
                  <a:t>，投资组合预期收益率为</a:t>
                </a:r>
                <a14:m>
                  <m:oMath xmlns:m="http://schemas.openxmlformats.org/officeDocument/2006/math">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𝐴</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𝐴</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𝐵</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𝐵</m:t>
                            </m:r>
                          </m:sub>
                        </m:sSub>
                      </m:e>
                    </m:d>
                    <m:r>
                      <a:rPr lang="en-US" altLang="zh-CN" sz="2800" b="0" i="0" smtClean="0">
                        <a:latin typeface="Cambria Math" panose="02040503050406030204" pitchFamily="18" charset="0"/>
                      </a:rPr>
                      <m:t>=0.82</m:t>
                    </m:r>
                    <m:r>
                      <a:rPr lang="en-US" altLang="zh-CN" sz="2800" b="0" i="1" smtClean="0">
                        <a:latin typeface="Cambria Math" panose="02040503050406030204" pitchFamily="18" charset="0"/>
                        <a:ea typeface="Cambria Math" panose="02040503050406030204" pitchFamily="18" charset="0"/>
                      </a:rPr>
                      <m:t>×8%+0.18×13%=8.9%</m:t>
                    </m:r>
                  </m:oMath>
                </a14:m>
                <a:endParaRPr lang="en-US" altLang="zh-CN" sz="2800" dirty="0"/>
              </a:p>
              <a:p>
                <a:r>
                  <a:rPr lang="zh-CN" altLang="en-US" sz="2800" dirty="0"/>
                  <a:t>注：也可以直接用公式</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𝐴</m:t>
                        </m:r>
                      </m:sub>
                    </m:sSub>
                    <m:r>
                      <a:rPr lang="en-US" altLang="zh-CN" sz="2800">
                        <a:solidFill>
                          <a:srgbClr val="FF0000"/>
                        </a:solidFill>
                        <a:latin typeface="Cambria Math" panose="02040503050406030204" pitchFamily="18" charset="0"/>
                      </a:rPr>
                      <m:t>=</m:t>
                    </m:r>
                    <m:f>
                      <m:fPr>
                        <m:ctrlPr>
                          <a:rPr lang="en-US" altLang="zh-CN" sz="2800" i="1" smtClean="0">
                            <a:solidFill>
                              <a:srgbClr val="FF0000"/>
                            </a:solidFill>
                            <a:latin typeface="Cambria Math" panose="02040503050406030204" pitchFamily="18" charset="0"/>
                          </a:rPr>
                        </m:ctrlPr>
                      </m:fPr>
                      <m:num>
                        <m:sSubSup>
                          <m:sSubSupPr>
                            <m:ctrlPr>
                              <a:rPr lang="en-US" altLang="zh-CN" sz="2800" i="1" smtClean="0">
                                <a:solidFill>
                                  <a:srgbClr val="FF0000"/>
                                </a:solidFill>
                                <a:latin typeface="Cambria Math" panose="02040503050406030204" pitchFamily="18" charset="0"/>
                              </a:rPr>
                            </m:ctrlPr>
                          </m:sSubSupPr>
                          <m:e>
                            <m:r>
                              <a:rPr lang="zh-CN" altLang="en-US" sz="2800" i="1">
                                <a:solidFill>
                                  <a:srgbClr val="FF0000"/>
                                </a:solidFill>
                                <a:latin typeface="Cambria Math" panose="02040503050406030204" pitchFamily="18" charset="0"/>
                              </a:rPr>
                              <m:t>𝜎</m:t>
                            </m:r>
                          </m:e>
                          <m:sub>
                            <m:r>
                              <a:rPr lang="en-US" altLang="zh-CN" sz="2800" b="0" i="1" smtClean="0">
                                <a:solidFill>
                                  <a:srgbClr val="FF0000"/>
                                </a:solidFill>
                                <a:latin typeface="Cambria Math" panose="02040503050406030204" pitchFamily="18" charset="0"/>
                              </a:rPr>
                              <m:t>𝐵</m:t>
                            </m:r>
                          </m:sub>
                          <m:sup>
                            <m:r>
                              <a:rPr lang="en-US" altLang="zh-CN" sz="2800" b="0" i="1" smtClean="0">
                                <a:solidFill>
                                  <a:srgbClr val="FF0000"/>
                                </a:solidFill>
                                <a:latin typeface="Cambria Math" panose="02040503050406030204" pitchFamily="18" charset="0"/>
                              </a:rPr>
                              <m:t>2</m:t>
                            </m:r>
                          </m:sup>
                        </m:sSubSup>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𝐴</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𝐵</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𝐴𝐵</m:t>
                            </m:r>
                          </m:sub>
                        </m:sSub>
                      </m:num>
                      <m:den>
                        <m:sSubSup>
                          <m:sSubSupPr>
                            <m:ctrlPr>
                              <a:rPr lang="en-US" altLang="zh-CN" sz="2800" i="1">
                                <a:solidFill>
                                  <a:srgbClr val="FF0000"/>
                                </a:solidFill>
                                <a:latin typeface="Cambria Math" panose="02040503050406030204" pitchFamily="18" charset="0"/>
                              </a:rPr>
                            </m:ctrlPr>
                          </m:sSubSupPr>
                          <m:e>
                            <m:r>
                              <a:rPr lang="zh-CN" altLang="en-US" sz="2800" i="1">
                                <a:solidFill>
                                  <a:srgbClr val="FF0000"/>
                                </a:solidFill>
                                <a:latin typeface="Cambria Math" panose="02040503050406030204" pitchFamily="18" charset="0"/>
                              </a:rPr>
                              <m:t>𝜎</m:t>
                            </m:r>
                          </m:e>
                          <m:sub>
                            <m:r>
                              <a:rPr lang="en-US" altLang="zh-CN" sz="2800" b="0" i="1" smtClean="0">
                                <a:solidFill>
                                  <a:srgbClr val="FF0000"/>
                                </a:solidFill>
                                <a:latin typeface="Cambria Math" panose="02040503050406030204" pitchFamily="18" charset="0"/>
                              </a:rPr>
                              <m:t>𝐴</m:t>
                            </m:r>
                          </m:sub>
                          <m:sup>
                            <m:r>
                              <a:rPr lang="en-US" altLang="zh-CN" sz="2800" i="1">
                                <a:solidFill>
                                  <a:srgbClr val="FF0000"/>
                                </a:solidFill>
                                <a:latin typeface="Cambria Math" panose="02040503050406030204" pitchFamily="18" charset="0"/>
                              </a:rPr>
                              <m:t>2</m:t>
                            </m:r>
                          </m:sup>
                        </m:sSubSup>
                        <m:sSubSup>
                          <m:sSubSupPr>
                            <m:ctrlPr>
                              <a:rPr lang="en-US" altLang="zh-CN" sz="2800" i="1">
                                <a:solidFill>
                                  <a:srgbClr val="FF0000"/>
                                </a:solidFill>
                                <a:latin typeface="Cambria Math" panose="02040503050406030204" pitchFamily="18" charset="0"/>
                              </a:rPr>
                            </m:ctrlPr>
                          </m:sSubSupPr>
                          <m:e>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rPr>
                              <m:t>𝜎</m:t>
                            </m:r>
                          </m:e>
                          <m:sub>
                            <m:r>
                              <a:rPr lang="en-US" altLang="zh-CN" sz="2800" i="1">
                                <a:solidFill>
                                  <a:srgbClr val="FF0000"/>
                                </a:solidFill>
                                <a:latin typeface="Cambria Math" panose="02040503050406030204" pitchFamily="18" charset="0"/>
                              </a:rPr>
                              <m:t>𝐵</m:t>
                            </m:r>
                          </m:sub>
                          <m:sup>
                            <m:r>
                              <a:rPr lang="en-US" altLang="zh-CN" sz="2800" i="1">
                                <a:solidFill>
                                  <a:srgbClr val="FF0000"/>
                                </a:solidFill>
                                <a:latin typeface="Cambria Math" panose="02040503050406030204" pitchFamily="18" charset="0"/>
                              </a:rPr>
                              <m:t>2</m:t>
                            </m:r>
                          </m:sup>
                        </m:sSubSup>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𝐴</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𝐵</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𝐴𝐵</m:t>
                            </m:r>
                          </m:sub>
                        </m:sSub>
                      </m:den>
                    </m:f>
                    <m:r>
                      <a:rPr lang="en-US" altLang="zh-CN" sz="2800" b="0" i="1" smtClean="0">
                        <a:latin typeface="Cambria Math" panose="02040503050406030204" pitchFamily="18" charset="0"/>
                      </a:rPr>
                      <m:t>=82%</m:t>
                    </m:r>
                  </m:oMath>
                </a14:m>
                <a:endParaRPr lang="zh-CN" altLang="en-US" sz="2800" dirty="0"/>
              </a:p>
            </p:txBody>
          </p:sp>
        </mc:Choice>
        <mc:Fallback xmlns="">
          <p:sp>
            <p:nvSpPr>
              <p:cNvPr id="4" name="文本框 3">
                <a:extLst>
                  <a:ext uri="{FF2B5EF4-FFF2-40B4-BE49-F238E27FC236}">
                    <a16:creationId xmlns:a16="http://schemas.microsoft.com/office/drawing/2014/main" id="{1F8382C7-939F-EEE6-FE46-2BD82673A341}"/>
                  </a:ext>
                </a:extLst>
              </p:cNvPr>
              <p:cNvSpPr txBox="1">
                <a:spLocks noRot="1" noChangeAspect="1" noMove="1" noResize="1" noEditPoints="1" noAdjustHandles="1" noChangeArrowheads="1" noChangeShapeType="1" noTextEdit="1"/>
              </p:cNvSpPr>
              <p:nvPr/>
            </p:nvSpPr>
            <p:spPr>
              <a:xfrm>
                <a:off x="298704" y="1176396"/>
                <a:ext cx="11594592" cy="4505208"/>
              </a:xfrm>
              <a:prstGeom prst="rect">
                <a:avLst/>
              </a:prstGeom>
              <a:blipFill>
                <a:blip r:embed="rId4"/>
                <a:stretch>
                  <a:fillRect l="-1052" t="-16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0342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F8382C7-939F-EEE6-FE46-2BD82673A341}"/>
                  </a:ext>
                </a:extLst>
              </p:cNvPr>
              <p:cNvSpPr txBox="1"/>
              <p:nvPr/>
            </p:nvSpPr>
            <p:spPr>
              <a:xfrm>
                <a:off x="298704" y="1258024"/>
                <a:ext cx="11594592" cy="4806829"/>
              </a:xfrm>
              <a:prstGeom prst="rect">
                <a:avLst/>
              </a:prstGeom>
              <a:noFill/>
            </p:spPr>
            <p:txBody>
              <a:bodyPr wrap="square" rtlCol="0">
                <a:spAutoFit/>
              </a:bodyPr>
              <a:lstStyle/>
              <a:p>
                <a:pPr algn="l"/>
                <a:r>
                  <a:rPr lang="zh-CN" altLang="en-US" sz="2800" dirty="0"/>
                  <a:t>答案：此题的后半问属于最优风险组合的一般情况，必须得计算了。</a:t>
                </a:r>
                <a:endParaRPr lang="en-US" altLang="zh-CN" sz="2800" dirty="0"/>
              </a:p>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𝐴</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=1</m:t>
                              </m:r>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𝐵</m:t>
                                  </m:r>
                                </m:sub>
                              </m:sSub>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𝐴</m:t>
                                  </m:r>
                                </m:sub>
                              </m:sSub>
                            </m:e>
                            <m:e>
                              <m:r>
                                <a:rPr lang="en-US" altLang="zh-CN" sz="2400" b="0" i="1" smtClean="0">
                                  <a:latin typeface="Cambria Math" panose="02040503050406030204" pitchFamily="18" charset="0"/>
                                </a:rPr>
                                <m:t> </m:t>
                              </m:r>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𝜎</m:t>
                                  </m:r>
                                </m:e>
                                <m:sup>
                                  <m:r>
                                    <a:rPr lang="en-US" altLang="zh-CN" sz="2400" b="0" i="1" smtClean="0">
                                      <a:latin typeface="Cambria Math" panose="02040503050406030204" pitchFamily="18" charset="0"/>
                                    </a:rPr>
                                    <m:t>2</m:t>
                                  </m:r>
                                </m:sup>
                              </m:sSup>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𝑃</m:t>
                                      </m:r>
                                    </m:sub>
                                  </m:sSub>
                                </m:e>
                              </m:d>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𝐴</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𝐴</m:t>
                                      </m:r>
                                    </m:sub>
                                  </m:sSub>
                                </m:e>
                              </m:d>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𝐵</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𝐵</m:t>
                                      </m:r>
                                    </m:sub>
                                  </m:sSub>
                                </m:e>
                              </m:d>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𝐴</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𝐵</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𝜌</m:t>
                                  </m:r>
                                </m:e>
                                <m:sub>
                                  <m:r>
                                    <a:rPr lang="en-US" altLang="zh-CN" sz="2400" b="0" i="1" smtClean="0">
                                      <a:latin typeface="Cambria Math" panose="02040503050406030204" pitchFamily="18" charset="0"/>
                                    </a:rPr>
                                    <m:t>𝐴𝐵</m:t>
                                  </m:r>
                                </m:sub>
                              </m:sSub>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𝐴</m:t>
                                      </m:r>
                                    </m:sub>
                                  </m:sSub>
                                </m:e>
                              </m:d>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𝐵</m:t>
                                      </m:r>
                                    </m:sub>
                                  </m:sSub>
                                </m:e>
                              </m:d>
                            </m:e>
                            <m:e>
                              <m:r>
                                <a:rPr lang="en-US" altLang="zh-CN" sz="2400" b="0" i="1" smtClean="0">
                                  <a:latin typeface="Cambria Math" panose="02040503050406030204" pitchFamily="18" charset="0"/>
                                </a:rPr>
                                <m:t>𝑀𝑎𝑥</m:t>
                              </m:r>
                              <m:r>
                                <a:rPr lang="en-US" altLang="zh-CN" sz="2400" b="0" i="1" smtClean="0">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𝑃</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𝑓</m:t>
                                      </m:r>
                                    </m:sub>
                                  </m:sSub>
                                </m:num>
                                <m:den>
                                  <m:r>
                                    <a:rPr lang="zh-CN" altLang="en-US" sz="2400" i="1">
                                      <a:latin typeface="Cambria Math" panose="02040503050406030204" pitchFamily="18" charset="0"/>
                                    </a:rPr>
                                    <m:t>𝜎</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𝑃</m:t>
                                          </m:r>
                                        </m:sub>
                                      </m:sSub>
                                    </m:e>
                                  </m:d>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𝑀𝑎𝑥</m:t>
                              </m:r>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𝐴</m:t>
                                      </m:r>
                                    </m:sub>
                                  </m:sSub>
                                  <m:r>
                                    <a:rPr lang="en-US" altLang="zh-CN" sz="2400" i="1">
                                      <a:latin typeface="Cambria Math" panose="02040503050406030204" pitchFamily="18" charset="0"/>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𝐴</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𝐵</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𝑓</m:t>
                                      </m:r>
                                    </m:sub>
                                  </m:sSub>
                                </m:num>
                                <m:den>
                                  <m:rad>
                                    <m:radPr>
                                      <m:degHide m:val="on"/>
                                      <m:ctrlPr>
                                        <a:rPr lang="en-US" altLang="zh-CN" sz="2400" b="0" i="1" smtClean="0">
                                          <a:latin typeface="Cambria Math" panose="02040503050406030204" pitchFamily="18" charset="0"/>
                                        </a:rPr>
                                      </m:ctrlPr>
                                    </m:radPr>
                                    <m:deg/>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𝐴</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𝐴</m:t>
                                              </m:r>
                                            </m:sub>
                                          </m:sSub>
                                        </m:e>
                                      </m:d>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𝐵</m:t>
                                              </m:r>
                                            </m:sub>
                                          </m:sSub>
                                        </m:e>
                                      </m:d>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𝐴</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𝜌</m:t>
                                          </m:r>
                                        </m:e>
                                        <m:sub>
                                          <m:r>
                                            <a:rPr lang="en-US" altLang="zh-CN" sz="2400" i="1">
                                              <a:latin typeface="Cambria Math" panose="02040503050406030204" pitchFamily="18" charset="0"/>
                                            </a:rPr>
                                            <m:t>𝐴𝐵</m:t>
                                          </m:r>
                                        </m:sub>
                                      </m:sSub>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𝐴</m:t>
                                              </m:r>
                                            </m:sub>
                                          </m:sSub>
                                        </m:e>
                                      </m:d>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𝐵</m:t>
                                              </m:r>
                                            </m:sub>
                                          </m:sSub>
                                        </m:e>
                                      </m:d>
                                    </m:e>
                                  </m:rad>
                                </m:den>
                              </m:f>
                            </m:e>
                          </m:eqArr>
                        </m:e>
                      </m:d>
                    </m:oMath>
                  </m:oMathPara>
                </a14:m>
                <a:endParaRPr lang="en-US" altLang="zh-CN" sz="2800" dirty="0"/>
              </a:p>
              <a:p>
                <a:r>
                  <a:rPr lang="zh-CN" altLang="en-US" sz="2800" dirty="0"/>
                  <a:t>将上式</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𝐵</m:t>
                        </m:r>
                      </m:sub>
                    </m:sSub>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oMath>
                </a14:m>
                <a:r>
                  <a:rPr lang="zh-CN" altLang="en-US" sz="2800" dirty="0"/>
                  <a:t>代入下式，由于下式只有</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𝐴</m:t>
                        </m:r>
                      </m:sub>
                    </m:sSub>
                  </m:oMath>
                </a14:m>
                <a:r>
                  <a:rPr lang="zh-CN" altLang="en-US" sz="2800" dirty="0"/>
                  <a:t>一个未知数，对其求导并令其导数为</a:t>
                </a:r>
                <a:r>
                  <a:rPr lang="en-US" altLang="zh-CN" sz="2800" dirty="0"/>
                  <a:t>0</a:t>
                </a:r>
                <a:r>
                  <a:rPr lang="zh-CN" altLang="en-US" sz="2800" dirty="0"/>
                  <a:t>，不难得</a:t>
                </a:r>
                <a14:m>
                  <m:oMath xmlns:m="http://schemas.openxmlformats.org/officeDocument/2006/math">
                    <m:r>
                      <a:rPr lang="zh-CN" altLang="en-US" sz="2800" i="1" dirty="0">
                        <a:latin typeface="Cambria Math" panose="02040503050406030204" pitchFamily="18" charset="0"/>
                      </a:rPr>
                      <m:t>到</m:t>
                    </m:r>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𝐴</m:t>
                        </m:r>
                      </m:sub>
                    </m:sSub>
                    <m:r>
                      <a:rPr lang="en-US" altLang="zh-CN" sz="280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panose="02040503050406030204" pitchFamily="18" charset="0"/>
                            <a:ea typeface="Cambria Math" panose="02040503050406030204" pitchFamily="18" charset="0"/>
                          </a:rPr>
                        </m:ctrlPr>
                      </m:fPr>
                      <m:num>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𝐴</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sSubSup>
                          <m:sSubSupPr>
                            <m:ctrlPr>
                              <a:rPr lang="en-US" altLang="zh-CN" sz="2800" b="0" i="1" smtClean="0">
                                <a:solidFill>
                                  <a:srgbClr val="FF0000"/>
                                </a:solidFill>
                                <a:latin typeface="Cambria Math" panose="02040503050406030204" pitchFamily="18" charset="0"/>
                                <a:ea typeface="Cambria Math" panose="02040503050406030204" pitchFamily="18" charset="0"/>
                              </a:rPr>
                            </m:ctrlPr>
                          </m:sSubSupPr>
                          <m:e>
                            <m:r>
                              <a:rPr lang="zh-CN" altLang="en-US" sz="2800" b="0" i="1" smtClean="0">
                                <a:solidFill>
                                  <a:srgbClr val="FF0000"/>
                                </a:solidFill>
                                <a:latin typeface="Cambria Math" panose="02040503050406030204" pitchFamily="18" charset="0"/>
                                <a:ea typeface="Cambria Math" panose="02040503050406030204" pitchFamily="18" charset="0"/>
                              </a:rPr>
                              <m:t>𝜎</m:t>
                            </m:r>
                          </m:e>
                          <m:sub>
                            <m:r>
                              <a:rPr lang="en-US" altLang="zh-CN" sz="2800" b="0" i="1" smtClean="0">
                                <a:solidFill>
                                  <a:srgbClr val="FF0000"/>
                                </a:solidFill>
                                <a:latin typeface="Cambria Math" panose="02040503050406030204" pitchFamily="18" charset="0"/>
                                <a:ea typeface="Cambria Math" panose="02040503050406030204" pitchFamily="18" charset="0"/>
                              </a:rPr>
                              <m:t>𝐵</m:t>
                            </m:r>
                          </m:sub>
                          <m:sup>
                            <m:r>
                              <a:rPr lang="en-US" altLang="zh-CN" sz="2800" b="0" i="1" smtClean="0">
                                <a:solidFill>
                                  <a:srgbClr val="FF0000"/>
                                </a:solidFill>
                                <a:latin typeface="Cambria Math" panose="02040503050406030204" pitchFamily="18" charset="0"/>
                                <a:ea typeface="Cambria Math" panose="02040503050406030204" pitchFamily="18" charset="0"/>
                              </a:rPr>
                              <m:t>2</m:t>
                            </m:r>
                          </m:sup>
                        </m:sSubSup>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𝐵</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𝐴</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𝐵</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𝐴𝐵</m:t>
                            </m:r>
                          </m:sub>
                        </m:sSub>
                      </m:num>
                      <m:den>
                        <m:d>
                          <m:dPr>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𝐴</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sSubSup>
                          <m:sSubSupPr>
                            <m:ctrlPr>
                              <a:rPr lang="en-US" altLang="zh-CN" sz="2800" i="1">
                                <a:solidFill>
                                  <a:srgbClr val="FF0000"/>
                                </a:solidFill>
                                <a:latin typeface="Cambria Math" panose="02040503050406030204" pitchFamily="18" charset="0"/>
                                <a:ea typeface="Cambria Math" panose="02040503050406030204" pitchFamily="18" charset="0"/>
                              </a:rPr>
                            </m:ctrlPr>
                          </m:sSubSup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ea typeface="Cambria Math" panose="02040503050406030204" pitchFamily="18" charset="0"/>
                              </a:rPr>
                              <m:t>𝐵</m:t>
                            </m:r>
                          </m:sub>
                          <m:sup>
                            <m:r>
                              <a:rPr lang="en-US" altLang="zh-CN" sz="2800" i="1">
                                <a:solidFill>
                                  <a:srgbClr val="FF0000"/>
                                </a:solidFill>
                                <a:latin typeface="Cambria Math" panose="02040503050406030204" pitchFamily="18" charset="0"/>
                                <a:ea typeface="Cambria Math" panose="02040503050406030204" pitchFamily="18" charset="0"/>
                              </a:rPr>
                              <m:t>2</m:t>
                            </m:r>
                          </m:sup>
                        </m:sSubSup>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𝐵</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sSubSup>
                          <m:sSubSupPr>
                            <m:ctrlPr>
                              <a:rPr lang="en-US" altLang="zh-CN" sz="2800" i="1">
                                <a:solidFill>
                                  <a:srgbClr val="FF0000"/>
                                </a:solidFill>
                                <a:latin typeface="Cambria Math" panose="02040503050406030204" pitchFamily="18" charset="0"/>
                                <a:ea typeface="Cambria Math" panose="02040503050406030204" pitchFamily="18" charset="0"/>
                              </a:rPr>
                            </m:ctrlPr>
                          </m:sSubSup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b="0" i="1" smtClean="0">
                                <a:solidFill>
                                  <a:srgbClr val="FF0000"/>
                                </a:solidFill>
                                <a:latin typeface="Cambria Math" panose="02040503050406030204" pitchFamily="18" charset="0"/>
                                <a:ea typeface="Cambria Math" panose="02040503050406030204" pitchFamily="18" charset="0"/>
                              </a:rPr>
                              <m:t>𝐴</m:t>
                            </m:r>
                          </m:sub>
                          <m:sup>
                            <m:r>
                              <a:rPr lang="en-US" altLang="zh-CN" sz="2800" i="1">
                                <a:solidFill>
                                  <a:srgbClr val="FF0000"/>
                                </a:solidFill>
                                <a:latin typeface="Cambria Math" panose="02040503050406030204" pitchFamily="18" charset="0"/>
                                <a:ea typeface="Cambria Math" panose="02040503050406030204" pitchFamily="18" charset="0"/>
                              </a:rPr>
                              <m:t>2</m:t>
                            </m:r>
                          </m:sup>
                        </m:sSubSup>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𝐴</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𝐵</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𝐴</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𝐵</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𝐴𝐵</m:t>
                            </m:r>
                          </m:sub>
                        </m:sSub>
                      </m:den>
                    </m:f>
                    <m:r>
                      <a:rPr lang="en-US" altLang="zh-CN" sz="2800" b="0" i="1" smtClean="0">
                        <a:latin typeface="Cambria Math" panose="02040503050406030204" pitchFamily="18" charset="0"/>
                        <a:ea typeface="Cambria Math" panose="02040503050406030204" pitchFamily="18" charset="0"/>
                      </a:rPr>
                      <m:t>=40%,</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r>
                      <a:rPr lang="en-US" altLang="zh-CN" sz="2800">
                        <a:latin typeface="Cambria Math" panose="02040503050406030204" pitchFamily="18" charset="0"/>
                      </a:rPr>
                      <m:t>=</m:t>
                    </m:r>
                    <m:r>
                      <a:rPr lang="en-US" altLang="zh-CN" sz="2800" b="0" i="1" smtClean="0">
                        <a:latin typeface="Cambria Math" panose="02040503050406030204" pitchFamily="18" charset="0"/>
                      </a:rPr>
                      <m:t>6</m:t>
                    </m:r>
                    <m:r>
                      <a:rPr lang="en-US" altLang="zh-CN" sz="2800" i="1">
                        <a:latin typeface="Cambria Math" panose="02040503050406030204" pitchFamily="18" charset="0"/>
                        <a:ea typeface="Cambria Math" panose="02040503050406030204" pitchFamily="18" charset="0"/>
                      </a:rPr>
                      <m:t>0%</m:t>
                    </m:r>
                  </m:oMath>
                </a14:m>
                <a:r>
                  <a:rPr lang="zh-CN" altLang="en-US" sz="2800" dirty="0"/>
                  <a:t>；代入</a:t>
                </a:r>
                <a14:m>
                  <m:oMath xmlns:m="http://schemas.openxmlformats.org/officeDocument/2006/math">
                    <m:r>
                      <a:rPr lang="zh-CN" altLang="en-US" sz="2800" b="0" i="1" dirty="0">
                        <a:latin typeface="Cambria Math" panose="02040503050406030204" pitchFamily="18" charset="0"/>
                      </a:rPr>
                      <m:t>即得</m:t>
                    </m:r>
                    <m:sSup>
                      <m:sSupPr>
                        <m:ctrlPr>
                          <a:rPr lang="en-US" altLang="zh-CN" sz="2800" b="0" i="1" smtClean="0">
                            <a:latin typeface="Cambria Math" panose="02040503050406030204" pitchFamily="18" charset="0"/>
                          </a:rPr>
                        </m:ctrlPr>
                      </m:sSupPr>
                      <m:e>
                        <m:r>
                          <a:rPr lang="zh-CN" altLang="en-US" sz="2800" b="0" i="1" smtClean="0">
                            <a:latin typeface="Cambria Math" panose="02040503050406030204" pitchFamily="18" charset="0"/>
                          </a:rPr>
                          <m:t>𝜎</m:t>
                        </m:r>
                      </m:e>
                      <m:sup>
                        <m:r>
                          <a:rPr lang="en-US" altLang="zh-CN" sz="2800" b="0" i="1" smtClean="0">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1" dirty="0" smtClean="0">
                        <a:latin typeface="Cambria Math" panose="02040503050406030204" pitchFamily="18" charset="0"/>
                      </a:rPr>
                      <m:t>=0</m:t>
                    </m:r>
                    <m:r>
                      <a:rPr lang="en-US" altLang="zh-CN" sz="2800" i="1" dirty="0" smtClean="0">
                        <a:latin typeface="Cambria Math" panose="02040503050406030204" pitchFamily="18" charset="0"/>
                      </a:rPr>
                      <m:t>.0</m:t>
                    </m:r>
                    <m:r>
                      <a:rPr lang="en-US" altLang="zh-CN" sz="2800" b="0" i="1" dirty="0" smtClean="0">
                        <a:latin typeface="Cambria Math" panose="02040503050406030204" pitchFamily="18" charset="0"/>
                      </a:rPr>
                      <m:t>2016</m:t>
                    </m:r>
                  </m:oMath>
                </a14:m>
                <a:r>
                  <a:rPr lang="zh-CN" altLang="en-US" sz="2800" dirty="0"/>
                  <a:t>，投资组合的预期收益率为</a:t>
                </a:r>
                <a14:m>
                  <m:oMath xmlns:m="http://schemas.openxmlformats.org/officeDocument/2006/math">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𝐴</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𝐴</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𝐵</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𝐵</m:t>
                            </m:r>
                          </m:sub>
                        </m:sSub>
                      </m:e>
                    </m:d>
                    <m:r>
                      <a:rPr lang="en-US" altLang="zh-CN" sz="2800" b="0" i="0" smtClean="0">
                        <a:latin typeface="Cambria Math" panose="02040503050406030204" pitchFamily="18" charset="0"/>
                      </a:rPr>
                      <m:t>=0.</m:t>
                    </m:r>
                    <m:r>
                      <a:rPr lang="en-US" altLang="zh-CN" sz="2800" b="0" i="1" smtClean="0">
                        <a:latin typeface="Cambria Math" panose="02040503050406030204" pitchFamily="18" charset="0"/>
                      </a:rPr>
                      <m:t>4</m:t>
                    </m:r>
                    <m:r>
                      <a:rPr lang="en-US" altLang="zh-CN" sz="2800" b="0" i="1" smtClean="0">
                        <a:latin typeface="Cambria Math" panose="02040503050406030204" pitchFamily="18" charset="0"/>
                        <a:ea typeface="Cambria Math" panose="02040503050406030204" pitchFamily="18" charset="0"/>
                      </a:rPr>
                      <m:t>×8%+0.6×13%=11%</m:t>
                    </m:r>
                  </m:oMath>
                </a14:m>
                <a:r>
                  <a:rPr lang="zh-CN" altLang="en-US" sz="2800" dirty="0"/>
                  <a:t>，标准差为</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𝑃</m:t>
                        </m:r>
                      </m:sub>
                    </m:sSub>
                    <m:r>
                      <a:rPr lang="en-US" altLang="zh-CN" sz="2800" b="0" i="1" dirty="0" smtClean="0">
                        <a:latin typeface="Cambria Math" panose="02040503050406030204" pitchFamily="18" charset="0"/>
                      </a:rPr>
                      <m:t>=14</m:t>
                    </m:r>
                    <m:r>
                      <a:rPr lang="en-US" altLang="zh-CN" sz="2800" i="1" dirty="0" smtClean="0">
                        <a:latin typeface="Cambria Math" panose="02040503050406030204" pitchFamily="18" charset="0"/>
                      </a:rPr>
                      <m:t>.2</m:t>
                    </m:r>
                    <m:r>
                      <a:rPr lang="en-US" altLang="zh-CN" sz="2800" b="0" i="1" dirty="0" smtClean="0">
                        <a:latin typeface="Cambria Math" panose="02040503050406030204" pitchFamily="18" charset="0"/>
                      </a:rPr>
                      <m:t>0</m:t>
                    </m:r>
                    <m:r>
                      <a:rPr lang="en-US" altLang="zh-CN" sz="2800" i="1" dirty="0" smtClean="0">
                        <a:latin typeface="Cambria Math" panose="02040503050406030204" pitchFamily="18" charset="0"/>
                      </a:rPr>
                      <m:t>%</m:t>
                    </m:r>
                  </m:oMath>
                </a14:m>
                <a:endParaRPr lang="en-US" altLang="zh-CN" sz="2800" dirty="0"/>
              </a:p>
            </p:txBody>
          </p:sp>
        </mc:Choice>
        <mc:Fallback xmlns="">
          <p:sp>
            <p:nvSpPr>
              <p:cNvPr id="4" name="文本框 3">
                <a:extLst>
                  <a:ext uri="{FF2B5EF4-FFF2-40B4-BE49-F238E27FC236}">
                    <a16:creationId xmlns:a16="http://schemas.microsoft.com/office/drawing/2014/main" id="{1F8382C7-939F-EEE6-FE46-2BD82673A341}"/>
                  </a:ext>
                </a:extLst>
              </p:cNvPr>
              <p:cNvSpPr txBox="1">
                <a:spLocks noRot="1" noChangeAspect="1" noMove="1" noResize="1" noEditPoints="1" noAdjustHandles="1" noChangeArrowheads="1" noChangeShapeType="1" noTextEdit="1"/>
              </p:cNvSpPr>
              <p:nvPr/>
            </p:nvSpPr>
            <p:spPr>
              <a:xfrm>
                <a:off x="298704" y="1258024"/>
                <a:ext cx="11594592" cy="4806829"/>
              </a:xfrm>
              <a:prstGeom prst="rect">
                <a:avLst/>
              </a:prstGeom>
              <a:blipFill>
                <a:blip r:embed="rId4"/>
                <a:stretch>
                  <a:fillRect l="-1052" t="-13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6395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1"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引入无风险资产</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479B4638-4149-A1B7-79F5-39F955B9A18F}"/>
              </a:ext>
            </a:extLst>
          </p:cNvPr>
          <p:cNvPicPr>
            <a:picLocks noChangeAspect="1"/>
          </p:cNvPicPr>
          <p:nvPr/>
        </p:nvPicPr>
        <p:blipFill rotWithShape="1">
          <a:blip r:embed="rId4"/>
          <a:srcRect l="5557" b="13024"/>
          <a:stretch/>
        </p:blipFill>
        <p:spPr>
          <a:xfrm>
            <a:off x="0" y="1784503"/>
            <a:ext cx="4506384" cy="2860649"/>
          </a:xfrm>
          <a:prstGeom prst="rect">
            <a:avLst/>
          </a:prstGeom>
        </p:spPr>
      </p:pic>
      <p:pic>
        <p:nvPicPr>
          <p:cNvPr id="5" name="图片 4">
            <a:extLst>
              <a:ext uri="{FF2B5EF4-FFF2-40B4-BE49-F238E27FC236}">
                <a16:creationId xmlns:a16="http://schemas.microsoft.com/office/drawing/2014/main" id="{5956D5AF-A914-D76A-FBAC-184F3EDF9508}"/>
              </a:ext>
            </a:extLst>
          </p:cNvPr>
          <p:cNvPicPr>
            <a:picLocks noChangeAspect="1"/>
          </p:cNvPicPr>
          <p:nvPr/>
        </p:nvPicPr>
        <p:blipFill rotWithShape="1">
          <a:blip r:embed="rId5"/>
          <a:srcRect l="1090" t="15412" r="2805"/>
          <a:stretch/>
        </p:blipFill>
        <p:spPr>
          <a:xfrm>
            <a:off x="5091600" y="1680571"/>
            <a:ext cx="6685872" cy="4886604"/>
          </a:xfrm>
          <a:prstGeom prst="rect">
            <a:avLst/>
          </a:prstGeom>
        </p:spPr>
      </p:pic>
      <p:sp>
        <p:nvSpPr>
          <p:cNvPr id="6" name="文本框 5">
            <a:extLst>
              <a:ext uri="{FF2B5EF4-FFF2-40B4-BE49-F238E27FC236}">
                <a16:creationId xmlns:a16="http://schemas.microsoft.com/office/drawing/2014/main" id="{E78FB6F2-39C7-0425-1C58-AA4D43B27CD8}"/>
              </a:ext>
            </a:extLst>
          </p:cNvPr>
          <p:cNvSpPr txBox="1"/>
          <p:nvPr/>
        </p:nvSpPr>
        <p:spPr>
          <a:xfrm>
            <a:off x="4535693" y="922465"/>
            <a:ext cx="7797685" cy="523220"/>
          </a:xfrm>
          <a:prstGeom prst="rect">
            <a:avLst/>
          </a:prstGeom>
          <a:noFill/>
        </p:spPr>
        <p:txBody>
          <a:bodyPr wrap="square" rtlCol="0">
            <a:spAutoFit/>
          </a:bodyPr>
          <a:lstStyle/>
          <a:p>
            <a:pPr algn="l"/>
            <a:r>
              <a:rPr lang="zh-CN" altLang="en-US" sz="2800" dirty="0"/>
              <a:t>投资于无风险资产与风险资产（引入无风险贷款）</a:t>
            </a:r>
          </a:p>
        </p:txBody>
      </p:sp>
      <p:sp>
        <p:nvSpPr>
          <p:cNvPr id="7" name="文本框 6">
            <a:extLst>
              <a:ext uri="{FF2B5EF4-FFF2-40B4-BE49-F238E27FC236}">
                <a16:creationId xmlns:a16="http://schemas.microsoft.com/office/drawing/2014/main" id="{67971574-75A6-BCF9-B209-AA94AEC413E5}"/>
              </a:ext>
            </a:extLst>
          </p:cNvPr>
          <p:cNvSpPr txBox="1"/>
          <p:nvPr/>
        </p:nvSpPr>
        <p:spPr>
          <a:xfrm>
            <a:off x="0" y="4736592"/>
            <a:ext cx="4261104" cy="830997"/>
          </a:xfrm>
          <a:prstGeom prst="rect">
            <a:avLst/>
          </a:prstGeom>
          <a:noFill/>
        </p:spPr>
        <p:txBody>
          <a:bodyPr wrap="square" rtlCol="0">
            <a:spAutoFit/>
          </a:bodyPr>
          <a:lstStyle/>
          <a:p>
            <a:pPr algn="ctr"/>
            <a:r>
              <a:rPr lang="zh-CN" altLang="en-US" sz="2400" dirty="0"/>
              <a:t>无风险资产与风险资产一起构成的组合的资产配置线</a:t>
            </a:r>
            <a:r>
              <a:rPr lang="en-US" altLang="zh-CN" sz="2400" dirty="0"/>
              <a:t>AAL</a:t>
            </a:r>
            <a:endParaRPr lang="zh-CN" altLang="en-US" sz="2400" dirty="0"/>
          </a:p>
        </p:txBody>
      </p:sp>
    </p:spTree>
    <p:extLst>
      <p:ext uri="{BB962C8B-B14F-4D97-AF65-F5344CB8AC3E}">
        <p14:creationId xmlns:p14="http://schemas.microsoft.com/office/powerpoint/2010/main" val="2002686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02C2796C-4259-54A0-B50C-B7BEC26FB800}"/>
              </a:ext>
            </a:extLst>
          </p:cNvPr>
          <p:cNvSpPr txBox="1"/>
          <p:nvPr/>
        </p:nvSpPr>
        <p:spPr>
          <a:xfrm>
            <a:off x="327211" y="1609635"/>
            <a:ext cx="11537577" cy="2031325"/>
          </a:xfrm>
          <a:prstGeom prst="rect">
            <a:avLst/>
          </a:prstGeom>
          <a:noFill/>
        </p:spPr>
        <p:txBody>
          <a:bodyPr wrap="square">
            <a:spAutoFit/>
          </a:bodyPr>
          <a:lstStyle/>
          <a:p>
            <a:r>
              <a:rPr lang="zh-CN" altLang="en-US" sz="2800" dirty="0"/>
              <a:t>例题：上财</a:t>
            </a:r>
            <a:r>
              <a:rPr lang="en-US" altLang="zh-CN" sz="2800" dirty="0"/>
              <a:t>2017</a:t>
            </a:r>
            <a:r>
              <a:rPr lang="zh-CN" altLang="en-US" sz="2800" dirty="0"/>
              <a:t>年选择题</a:t>
            </a:r>
            <a:endParaRPr lang="en-US" altLang="zh-CN" sz="2800" dirty="0"/>
          </a:p>
          <a:p>
            <a:endParaRPr lang="en-US" altLang="zh-CN" sz="1400" dirty="0"/>
          </a:p>
          <a:p>
            <a:r>
              <a:rPr lang="zh-CN" altLang="en-US" sz="2800" dirty="0"/>
              <a:t>某投资者参与保证金买空交易，初始保证金比例为</a:t>
            </a:r>
            <a:r>
              <a:rPr lang="en-US" altLang="zh-CN" sz="2800" dirty="0"/>
              <a:t>50%</a:t>
            </a:r>
            <a:r>
              <a:rPr lang="zh-CN" altLang="en-US" sz="2800" dirty="0"/>
              <a:t>，保证金最低维持率为</a:t>
            </a:r>
            <a:r>
              <a:rPr lang="en-US" altLang="zh-CN" sz="2800" dirty="0"/>
              <a:t>20%</a:t>
            </a:r>
            <a:r>
              <a:rPr lang="zh-CN" altLang="en-US" sz="2800" dirty="0"/>
              <a:t>，投资者以每股</a:t>
            </a:r>
            <a:r>
              <a:rPr lang="en-US" altLang="zh-CN" sz="2800" dirty="0"/>
              <a:t>25</a:t>
            </a:r>
            <a:r>
              <a:rPr lang="zh-CN" altLang="en-US" sz="2800" dirty="0"/>
              <a:t>元的价格买入</a:t>
            </a:r>
            <a:r>
              <a:rPr lang="en-US" altLang="zh-CN" sz="2800" dirty="0"/>
              <a:t>400</a:t>
            </a:r>
            <a:r>
              <a:rPr lang="zh-CN" altLang="en-US" sz="2800" dirty="0"/>
              <a:t>股，则当股票价格跌破每股（）元时，投资者必须追加保证金？</a:t>
            </a:r>
          </a:p>
        </p:txBody>
      </p:sp>
      <p:sp>
        <p:nvSpPr>
          <p:cNvPr id="7" name="文本框 6">
            <a:extLst>
              <a:ext uri="{FF2B5EF4-FFF2-40B4-BE49-F238E27FC236}">
                <a16:creationId xmlns:a16="http://schemas.microsoft.com/office/drawing/2014/main" id="{ECDFC02C-FA9B-658E-883A-D23846BD4C57}"/>
              </a:ext>
            </a:extLst>
          </p:cNvPr>
          <p:cNvSpPr txBox="1"/>
          <p:nvPr/>
        </p:nvSpPr>
        <p:spPr>
          <a:xfrm>
            <a:off x="327211" y="4412803"/>
            <a:ext cx="10780059" cy="954107"/>
          </a:xfrm>
          <a:prstGeom prst="rect">
            <a:avLst/>
          </a:prstGeom>
          <a:noFill/>
        </p:spPr>
        <p:txBody>
          <a:bodyPr wrap="square">
            <a:spAutoFit/>
          </a:bodyPr>
          <a:lstStyle/>
          <a:p>
            <a:r>
              <a:rPr lang="zh-CN" altLang="en-US" sz="2800" dirty="0"/>
              <a:t>答案：</a:t>
            </a:r>
            <a:r>
              <a:rPr lang="en-US" altLang="zh-CN" sz="2800" dirty="0"/>
              <a:t> 15.625</a:t>
            </a:r>
            <a:r>
              <a:rPr lang="zh-CN" altLang="en-US" sz="2800" dirty="0"/>
              <a:t>元</a:t>
            </a:r>
            <a:endParaRPr lang="en-US" altLang="zh-CN" sz="2800" dirty="0"/>
          </a:p>
          <a:p>
            <a:r>
              <a:rPr lang="zh-CN" altLang="en-US" sz="2800" dirty="0"/>
              <a:t>设股价</a:t>
            </a:r>
            <a:r>
              <a:rPr lang="en-US" altLang="zh-CN" sz="2800" dirty="0"/>
              <a:t>P</a:t>
            </a:r>
            <a:r>
              <a:rPr lang="zh-CN" altLang="en-US" sz="2800" dirty="0"/>
              <a:t>，维持保证金率</a:t>
            </a:r>
            <a:r>
              <a:rPr lang="en-US" altLang="zh-CN" sz="2800" dirty="0"/>
              <a:t>=(400P-5000)/400P=20%</a:t>
            </a:r>
            <a:r>
              <a:rPr lang="zh-CN" altLang="en-US" sz="2800" dirty="0"/>
              <a:t>，解得 </a:t>
            </a:r>
            <a:r>
              <a:rPr lang="en-US" altLang="zh-CN" sz="2800" dirty="0"/>
              <a:t>P=15.625</a:t>
            </a:r>
            <a:r>
              <a:rPr lang="zh-CN" altLang="en-US" sz="2800" dirty="0"/>
              <a:t>元</a:t>
            </a:r>
          </a:p>
        </p:txBody>
      </p:sp>
    </p:spTree>
    <p:extLst>
      <p:ext uri="{BB962C8B-B14F-4D97-AF65-F5344CB8AC3E}">
        <p14:creationId xmlns:p14="http://schemas.microsoft.com/office/powerpoint/2010/main" val="35018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1"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引入无风险资产</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BA3A9455-AEDE-491E-162E-8FB14A4F240C}"/>
              </a:ext>
            </a:extLst>
          </p:cNvPr>
          <p:cNvPicPr>
            <a:picLocks noChangeAspect="1"/>
          </p:cNvPicPr>
          <p:nvPr/>
        </p:nvPicPr>
        <p:blipFill>
          <a:blip r:embed="rId4"/>
          <a:stretch>
            <a:fillRect/>
          </a:stretch>
        </p:blipFill>
        <p:spPr>
          <a:xfrm>
            <a:off x="0" y="1930323"/>
            <a:ext cx="3943553" cy="299735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C1E41CB-195B-D9B8-B66A-E68F0967360E}"/>
                  </a:ext>
                </a:extLst>
              </p:cNvPr>
              <p:cNvSpPr txBox="1"/>
              <p:nvPr/>
            </p:nvSpPr>
            <p:spPr>
              <a:xfrm>
                <a:off x="3858768" y="2521059"/>
                <a:ext cx="8333232" cy="1815882"/>
              </a:xfrm>
              <a:prstGeom prst="rect">
                <a:avLst/>
              </a:prstGeom>
              <a:noFill/>
            </p:spPr>
            <p:txBody>
              <a:bodyPr wrap="square" rtlCol="0">
                <a:spAutoFit/>
              </a:bodyPr>
              <a:lstStyle/>
              <a:p>
                <a:pPr algn="l"/>
                <a:r>
                  <a:rPr lang="zh-CN" altLang="en-US" sz="2800" dirty="0"/>
                  <a:t>引入无风险借款之后：</a:t>
                </a:r>
                <a:endParaRPr lang="en-US" altLang="zh-CN" sz="2800" dirty="0"/>
              </a:p>
              <a:p>
                <a:r>
                  <a:rPr lang="zh-CN" altLang="en-US" sz="2800" dirty="0"/>
                  <a:t>即</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𝐴</m:t>
                        </m:r>
                      </m:sub>
                    </m:sSub>
                    <m:r>
                      <a:rPr lang="en-US" altLang="zh-CN" sz="2800" b="0" i="1" smtClean="0">
                        <a:latin typeface="Cambria Math" panose="02040503050406030204" pitchFamily="18" charset="0"/>
                      </a:rPr>
                      <m:t>&lt;0</m:t>
                    </m:r>
                    <m:r>
                      <a:rPr lang="zh-CN" altLang="en-US"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𝐵</m:t>
                        </m:r>
                      </m:sub>
                    </m:sSub>
                    <m:r>
                      <a:rPr lang="en-US" altLang="zh-CN" sz="2800" b="0" i="1" smtClean="0">
                        <a:latin typeface="Cambria Math" panose="02040503050406030204" pitchFamily="18" charset="0"/>
                      </a:rPr>
                      <m:t>&gt;1</m:t>
                    </m:r>
                  </m:oMath>
                </a14:m>
                <a:r>
                  <a:rPr lang="zh-CN" altLang="en-US" sz="2800" dirty="0"/>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r>
                      <a:rPr lang="en-US" altLang="zh-CN" sz="280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r>
                      <a:rPr lang="en-US" altLang="zh-CN" sz="2800" i="1">
                        <a:latin typeface="Cambria Math" panose="02040503050406030204" pitchFamily="18" charset="0"/>
                      </a:rPr>
                      <m:t>=1</m:t>
                    </m:r>
                  </m:oMath>
                </a14:m>
                <a:r>
                  <a:rPr lang="zh-CN" altLang="en-US" sz="2800" dirty="0"/>
                  <a:t>；</a:t>
                </a:r>
                <a:endParaRPr lang="en-US" altLang="zh-CN" sz="2800" dirty="0"/>
              </a:p>
              <a:p>
                <a:r>
                  <a:rPr lang="zh-CN" altLang="en-US" sz="2800" dirty="0"/>
                  <a:t>所有公式均与前一页</a:t>
                </a:r>
                <a:r>
                  <a:rPr lang="en-US" altLang="zh-CN" sz="2800" dirty="0"/>
                  <a:t>PPT</a:t>
                </a:r>
                <a:r>
                  <a:rPr lang="zh-CN" altLang="en-US" sz="2800" dirty="0"/>
                  <a:t>相同，因此</a:t>
                </a:r>
                <a:r>
                  <a:rPr lang="en-US" altLang="zh-CN" sz="2800" dirty="0"/>
                  <a:t>AB</a:t>
                </a:r>
                <a:r>
                  <a:rPr lang="zh-CN" altLang="en-US" sz="2800" dirty="0"/>
                  <a:t>线段的延长线（如图所示）成为了新的资产配置线</a:t>
                </a:r>
              </a:p>
            </p:txBody>
          </p:sp>
        </mc:Choice>
        <mc:Fallback xmlns="">
          <p:sp>
            <p:nvSpPr>
              <p:cNvPr id="6" name="文本框 5">
                <a:extLst>
                  <a:ext uri="{FF2B5EF4-FFF2-40B4-BE49-F238E27FC236}">
                    <a16:creationId xmlns:a16="http://schemas.microsoft.com/office/drawing/2014/main" id="{0C1E41CB-195B-D9B8-B66A-E68F0967360E}"/>
                  </a:ext>
                </a:extLst>
              </p:cNvPr>
              <p:cNvSpPr txBox="1">
                <a:spLocks noRot="1" noChangeAspect="1" noMove="1" noResize="1" noEditPoints="1" noAdjustHandles="1" noChangeArrowheads="1" noChangeShapeType="1" noTextEdit="1"/>
              </p:cNvSpPr>
              <p:nvPr/>
            </p:nvSpPr>
            <p:spPr>
              <a:xfrm>
                <a:off x="3858768" y="2521059"/>
                <a:ext cx="8333232" cy="1815882"/>
              </a:xfrm>
              <a:prstGeom prst="rect">
                <a:avLst/>
              </a:prstGeom>
              <a:blipFill>
                <a:blip r:embed="rId5"/>
                <a:stretch>
                  <a:fillRect l="-1463" t="-4040" r="-658" b="-84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4023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1"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引入无风险资产</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4" name="文本框 3">
            <a:extLst>
              <a:ext uri="{FF2B5EF4-FFF2-40B4-BE49-F238E27FC236}">
                <a16:creationId xmlns:a16="http://schemas.microsoft.com/office/drawing/2014/main" id="{1EABDE11-B5A7-E2DC-229B-4C73F3DBE659}"/>
              </a:ext>
            </a:extLst>
          </p:cNvPr>
          <p:cNvSpPr txBox="1"/>
          <p:nvPr/>
        </p:nvSpPr>
        <p:spPr>
          <a:xfrm>
            <a:off x="1202777" y="5431536"/>
            <a:ext cx="4111045" cy="954107"/>
          </a:xfrm>
          <a:prstGeom prst="rect">
            <a:avLst/>
          </a:prstGeom>
          <a:noFill/>
        </p:spPr>
        <p:txBody>
          <a:bodyPr wrap="square" rtlCol="0">
            <a:spAutoFit/>
          </a:bodyPr>
          <a:lstStyle/>
          <a:p>
            <a:pPr algn="l"/>
            <a:r>
              <a:rPr lang="zh-CN" altLang="en-US" sz="2800" dirty="0"/>
              <a:t>引入无风险贷款后有效集变成了图中</a:t>
            </a:r>
            <a:r>
              <a:rPr lang="en-US" altLang="zh-CN" sz="2800" dirty="0"/>
              <a:t>A-T-D</a:t>
            </a:r>
            <a:r>
              <a:rPr lang="zh-CN" altLang="en-US" sz="2800" dirty="0"/>
              <a:t>曲线段</a:t>
            </a:r>
          </a:p>
        </p:txBody>
      </p:sp>
      <p:grpSp>
        <p:nvGrpSpPr>
          <p:cNvPr id="17" name="组合 16">
            <a:extLst>
              <a:ext uri="{FF2B5EF4-FFF2-40B4-BE49-F238E27FC236}">
                <a16:creationId xmlns:a16="http://schemas.microsoft.com/office/drawing/2014/main" id="{18863534-E44E-F312-240C-3E47E4A0A6AC}"/>
              </a:ext>
            </a:extLst>
          </p:cNvPr>
          <p:cNvGrpSpPr/>
          <p:nvPr/>
        </p:nvGrpSpPr>
        <p:grpSpPr>
          <a:xfrm>
            <a:off x="460954" y="1184249"/>
            <a:ext cx="11051342" cy="4247287"/>
            <a:chOff x="460954" y="1184249"/>
            <a:chExt cx="10774361" cy="4018687"/>
          </a:xfrm>
        </p:grpSpPr>
        <p:pic>
          <p:nvPicPr>
            <p:cNvPr id="3" name="图片 2">
              <a:extLst>
                <a:ext uri="{FF2B5EF4-FFF2-40B4-BE49-F238E27FC236}">
                  <a16:creationId xmlns:a16="http://schemas.microsoft.com/office/drawing/2014/main" id="{E2B8AFC3-4E6F-0B67-CE6E-A1B343A6210D}"/>
                </a:ext>
              </a:extLst>
            </p:cNvPr>
            <p:cNvPicPr>
              <a:picLocks noChangeAspect="1"/>
            </p:cNvPicPr>
            <p:nvPr/>
          </p:nvPicPr>
          <p:blipFill>
            <a:blip r:embed="rId4"/>
            <a:stretch>
              <a:fillRect/>
            </a:stretch>
          </p:blipFill>
          <p:spPr>
            <a:xfrm>
              <a:off x="460954" y="1184249"/>
              <a:ext cx="5444673" cy="4018687"/>
            </a:xfrm>
            <a:prstGeom prst="rect">
              <a:avLst/>
            </a:prstGeom>
          </p:spPr>
        </p:pic>
        <p:pic>
          <p:nvPicPr>
            <p:cNvPr id="8" name="图片 7">
              <a:extLst>
                <a:ext uri="{FF2B5EF4-FFF2-40B4-BE49-F238E27FC236}">
                  <a16:creationId xmlns:a16="http://schemas.microsoft.com/office/drawing/2014/main" id="{9A6484CA-1F20-5099-A684-CD82D9F67371}"/>
                </a:ext>
              </a:extLst>
            </p:cNvPr>
            <p:cNvPicPr>
              <a:picLocks noChangeAspect="1"/>
            </p:cNvPicPr>
            <p:nvPr/>
          </p:nvPicPr>
          <p:blipFill>
            <a:blip r:embed="rId5"/>
            <a:stretch>
              <a:fillRect/>
            </a:stretch>
          </p:blipFill>
          <p:spPr>
            <a:xfrm>
              <a:off x="5905627" y="1184249"/>
              <a:ext cx="5329688" cy="4018687"/>
            </a:xfrm>
            <a:prstGeom prst="rect">
              <a:avLst/>
            </a:prstGeom>
          </p:spPr>
        </p:pic>
      </p:grpSp>
      <p:sp>
        <p:nvSpPr>
          <p:cNvPr id="14" name="文本框 13">
            <a:extLst>
              <a:ext uri="{FF2B5EF4-FFF2-40B4-BE49-F238E27FC236}">
                <a16:creationId xmlns:a16="http://schemas.microsoft.com/office/drawing/2014/main" id="{CD78B824-D934-0B16-1DFA-B33D6B496C33}"/>
              </a:ext>
            </a:extLst>
          </p:cNvPr>
          <p:cNvSpPr txBox="1"/>
          <p:nvPr/>
        </p:nvSpPr>
        <p:spPr>
          <a:xfrm>
            <a:off x="6177083" y="5431536"/>
            <a:ext cx="520372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引入无风险借款后有效集变成了图中</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CT</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曲线段</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线段的延长线</a:t>
            </a:r>
          </a:p>
        </p:txBody>
      </p:sp>
    </p:spTree>
    <p:extLst>
      <p:ext uri="{BB962C8B-B14F-4D97-AF65-F5344CB8AC3E}">
        <p14:creationId xmlns:p14="http://schemas.microsoft.com/office/powerpoint/2010/main" val="1420938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1"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引入无风险资产</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4" name="图片 3">
            <a:extLst>
              <a:ext uri="{FF2B5EF4-FFF2-40B4-BE49-F238E27FC236}">
                <a16:creationId xmlns:a16="http://schemas.microsoft.com/office/drawing/2014/main" id="{FF2FF7A2-69CC-B747-7F26-C08F4E3FE8EA}"/>
              </a:ext>
            </a:extLst>
          </p:cNvPr>
          <p:cNvPicPr>
            <a:picLocks noChangeAspect="1"/>
          </p:cNvPicPr>
          <p:nvPr/>
        </p:nvPicPr>
        <p:blipFill rotWithShape="1">
          <a:blip r:embed="rId4"/>
          <a:srcRect l="4963" r="1680"/>
          <a:stretch/>
        </p:blipFill>
        <p:spPr>
          <a:xfrm>
            <a:off x="2787734" y="1213928"/>
            <a:ext cx="6616532" cy="4071826"/>
          </a:xfrm>
          <a:prstGeom prst="rect">
            <a:avLst/>
          </a:prstGeom>
        </p:spPr>
      </p:pic>
      <p:sp>
        <p:nvSpPr>
          <p:cNvPr id="8" name="文本框 7">
            <a:extLst>
              <a:ext uri="{FF2B5EF4-FFF2-40B4-BE49-F238E27FC236}">
                <a16:creationId xmlns:a16="http://schemas.microsoft.com/office/drawing/2014/main" id="{4D5BF320-FC6E-EE80-4E31-5DE951881820}"/>
              </a:ext>
            </a:extLst>
          </p:cNvPr>
          <p:cNvSpPr txBox="1"/>
          <p:nvPr/>
        </p:nvSpPr>
        <p:spPr>
          <a:xfrm>
            <a:off x="1562776" y="5525786"/>
            <a:ext cx="9066448" cy="523220"/>
          </a:xfrm>
          <a:prstGeom prst="rect">
            <a:avLst/>
          </a:prstGeom>
          <a:noFill/>
        </p:spPr>
        <p:txBody>
          <a:bodyPr wrap="square">
            <a:spAutoFit/>
          </a:bodyPr>
          <a:lstStyle/>
          <a:p>
            <a:pPr algn="ctr"/>
            <a:r>
              <a:rPr lang="zh-CN" altLang="en-US" sz="2800" dirty="0"/>
              <a:t>同时引入无风险贷款与借款后有效集变成了图中</a:t>
            </a:r>
            <a:r>
              <a:rPr lang="en-US" altLang="zh-CN" sz="2800" dirty="0"/>
              <a:t>A-T</a:t>
            </a:r>
            <a:r>
              <a:rPr lang="zh-CN" altLang="en-US" sz="2800" dirty="0"/>
              <a:t>射线</a:t>
            </a:r>
          </a:p>
        </p:txBody>
      </p:sp>
    </p:spTree>
    <p:extLst>
      <p:ext uri="{BB962C8B-B14F-4D97-AF65-F5344CB8AC3E}">
        <p14:creationId xmlns:p14="http://schemas.microsoft.com/office/powerpoint/2010/main" val="1569280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1"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引入无风险资产</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3CDB7B92-8557-F48D-9EBB-1EC45658BF7C}"/>
              </a:ext>
            </a:extLst>
          </p:cNvPr>
          <p:cNvPicPr>
            <a:picLocks noChangeAspect="1"/>
          </p:cNvPicPr>
          <p:nvPr/>
        </p:nvPicPr>
        <p:blipFill>
          <a:blip r:embed="rId4"/>
          <a:stretch>
            <a:fillRect/>
          </a:stretch>
        </p:blipFill>
        <p:spPr>
          <a:xfrm>
            <a:off x="0" y="2149441"/>
            <a:ext cx="4882415" cy="3491805"/>
          </a:xfrm>
          <a:prstGeom prst="rect">
            <a:avLst/>
          </a:prstGeom>
        </p:spPr>
      </p:pic>
      <p:sp>
        <p:nvSpPr>
          <p:cNvPr id="10" name="文本框 9">
            <a:extLst>
              <a:ext uri="{FF2B5EF4-FFF2-40B4-BE49-F238E27FC236}">
                <a16:creationId xmlns:a16="http://schemas.microsoft.com/office/drawing/2014/main" id="{0535426E-37BE-E048-CF9B-E74F4E874FF3}"/>
              </a:ext>
            </a:extLst>
          </p:cNvPr>
          <p:cNvSpPr txBox="1"/>
          <p:nvPr/>
        </p:nvSpPr>
        <p:spPr>
          <a:xfrm>
            <a:off x="4898483" y="1525243"/>
            <a:ext cx="7333729" cy="4524315"/>
          </a:xfrm>
          <a:prstGeom prst="rect">
            <a:avLst/>
          </a:prstGeom>
          <a:noFill/>
        </p:spPr>
        <p:txBody>
          <a:bodyPr wrap="square">
            <a:spAutoFit/>
          </a:bodyPr>
          <a:lstStyle/>
          <a:p>
            <a:pPr indent="457200"/>
            <a:r>
              <a:rPr lang="zh-CN" altLang="en-US" sz="2400" dirty="0"/>
              <a:t>如图所示，风险厌恶程度高的投资者</a:t>
            </a:r>
            <a:r>
              <a:rPr lang="en-US" altLang="zh-CN" sz="2400" dirty="0"/>
              <a:t>,</a:t>
            </a:r>
            <a:r>
              <a:rPr lang="zh-CN" altLang="en-US" sz="2400" dirty="0"/>
              <a:t>会选择靠近</a:t>
            </a:r>
            <a:r>
              <a:rPr lang="en-US" altLang="zh-CN" sz="2400" dirty="0"/>
              <a:t>A</a:t>
            </a:r>
            <a:r>
              <a:rPr lang="zh-CN" altLang="en-US" sz="2400" dirty="0"/>
              <a:t>点的组合</a:t>
            </a:r>
            <a:r>
              <a:rPr lang="en-US" altLang="zh-CN" sz="2400" dirty="0"/>
              <a:t>,</a:t>
            </a:r>
            <a:r>
              <a:rPr lang="zh-CN" altLang="en-US" sz="2400" dirty="0"/>
              <a:t>他的无差异曲线与资产配置线相切于</a:t>
            </a:r>
            <a:r>
              <a:rPr lang="en-US" altLang="zh-CN" sz="2400" dirty="0"/>
              <a:t>P</a:t>
            </a:r>
            <a:r>
              <a:rPr lang="zh-CN" altLang="en-US" sz="2400" dirty="0"/>
              <a:t>点；在</a:t>
            </a:r>
            <a:r>
              <a:rPr lang="en-US" altLang="zh-CN" sz="2400" dirty="0"/>
              <a:t>P</a:t>
            </a:r>
            <a:r>
              <a:rPr lang="zh-CN" altLang="en-US" sz="2400" dirty="0"/>
              <a:t>点</a:t>
            </a:r>
            <a:r>
              <a:rPr lang="en-US" altLang="zh-CN" sz="2400" dirty="0"/>
              <a:t>,</a:t>
            </a:r>
            <a:r>
              <a:rPr lang="zh-CN" altLang="en-US" sz="2400" dirty="0"/>
              <a:t>风险厌恶程度高的投资者将他的一部分资金投资于最优风险资产组合</a:t>
            </a:r>
            <a:r>
              <a:rPr lang="en-US" altLang="zh-CN" sz="2400" dirty="0"/>
              <a:t>T,</a:t>
            </a:r>
            <a:r>
              <a:rPr lang="zh-CN" altLang="en-US" sz="2400" dirty="0"/>
              <a:t>另一部分投资于无风险资产</a:t>
            </a:r>
            <a:r>
              <a:rPr lang="en-US" altLang="zh-CN" sz="2400" dirty="0"/>
              <a:t>(</a:t>
            </a:r>
            <a:r>
              <a:rPr lang="zh-CN" altLang="en-US" sz="2400" dirty="0"/>
              <a:t>如存在银行</a:t>
            </a:r>
            <a:r>
              <a:rPr lang="en-US" altLang="zh-CN" sz="2400" dirty="0"/>
              <a:t>)</a:t>
            </a:r>
            <a:r>
              <a:rPr lang="zh-CN" altLang="en-US" sz="2400" dirty="0"/>
              <a:t>。</a:t>
            </a:r>
            <a:endParaRPr lang="en-US" altLang="zh-CN" sz="2400" dirty="0"/>
          </a:p>
          <a:p>
            <a:pPr indent="457200"/>
            <a:r>
              <a:rPr lang="zh-CN" altLang="en-US" sz="2400" dirty="0"/>
              <a:t>而风险厌恶程度低的投资者</a:t>
            </a:r>
            <a:r>
              <a:rPr lang="en-US" altLang="zh-CN" sz="2400" dirty="0"/>
              <a:t>,</a:t>
            </a:r>
            <a:r>
              <a:rPr lang="zh-CN" altLang="en-US" sz="2400" dirty="0"/>
              <a:t>会选择</a:t>
            </a:r>
            <a:r>
              <a:rPr lang="en-US" altLang="zh-CN" sz="2400" dirty="0"/>
              <a:t>AT</a:t>
            </a:r>
            <a:r>
              <a:rPr lang="zh-CN" altLang="en-US" sz="2400" dirty="0"/>
              <a:t>向右延长线上的组合</a:t>
            </a:r>
            <a:r>
              <a:rPr lang="en-US" altLang="zh-CN" sz="2400" dirty="0"/>
              <a:t>,</a:t>
            </a:r>
            <a:r>
              <a:rPr lang="zh-CN" altLang="en-US" sz="2400" dirty="0"/>
              <a:t>如</a:t>
            </a:r>
            <a:r>
              <a:rPr lang="en-US" altLang="zh-CN" sz="2400" dirty="0"/>
              <a:t>Q</a:t>
            </a:r>
            <a:r>
              <a:rPr lang="zh-CN" altLang="en-US" sz="2400" dirty="0"/>
              <a:t>点。在</a:t>
            </a:r>
            <a:r>
              <a:rPr lang="en-US" altLang="zh-CN" sz="2400" dirty="0"/>
              <a:t>Q</a:t>
            </a:r>
            <a:r>
              <a:rPr lang="zh-CN" altLang="en-US" sz="2400" dirty="0"/>
              <a:t>点</a:t>
            </a:r>
            <a:r>
              <a:rPr lang="en-US" altLang="zh-CN" sz="2400" dirty="0"/>
              <a:t>,</a:t>
            </a:r>
            <a:r>
              <a:rPr lang="zh-CN" altLang="en-US" sz="2400" dirty="0"/>
              <a:t>风险厌恶程度低的投资者通过以无风险利率借入资金使他能够投资于更多的最优风险组合</a:t>
            </a:r>
            <a:r>
              <a:rPr lang="en-US" altLang="zh-CN" sz="2400" dirty="0"/>
              <a:t>,</a:t>
            </a:r>
            <a:r>
              <a:rPr lang="zh-CN" altLang="en-US" sz="2400" dirty="0"/>
              <a:t>从而达到了代表高风险、高收益的组合点。</a:t>
            </a:r>
            <a:endParaRPr lang="en-US" altLang="zh-CN" sz="2400" dirty="0"/>
          </a:p>
          <a:p>
            <a:pPr indent="457200"/>
            <a:r>
              <a:rPr lang="zh-CN" altLang="en-US" sz="2400" dirty="0"/>
              <a:t>但是无论是对风险厌恶程度高还是低的投资者而言，他们的最优风险资产组合都应该是相同的</a:t>
            </a:r>
            <a:r>
              <a:rPr lang="en-US" altLang="zh-CN" sz="2400" dirty="0"/>
              <a:t>T</a:t>
            </a:r>
            <a:r>
              <a:rPr lang="zh-CN" altLang="en-US" sz="2400" dirty="0"/>
              <a:t>点即切点组合，因为切点组合有最高的夏普比率。</a:t>
            </a:r>
          </a:p>
        </p:txBody>
      </p:sp>
    </p:spTree>
    <p:extLst>
      <p:ext uri="{BB962C8B-B14F-4D97-AF65-F5344CB8AC3E}">
        <p14:creationId xmlns:p14="http://schemas.microsoft.com/office/powerpoint/2010/main" val="1132269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256041" y="250621"/>
            <a:ext cx="1107997"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分散化</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74A32D9F-8C3B-93AC-0941-7449319B490E}"/>
              </a:ext>
            </a:extLst>
          </p:cNvPr>
          <p:cNvPicPr>
            <a:picLocks noChangeAspect="1"/>
          </p:cNvPicPr>
          <p:nvPr/>
        </p:nvPicPr>
        <p:blipFill>
          <a:blip r:embed="rId4"/>
          <a:stretch>
            <a:fillRect/>
          </a:stretch>
        </p:blipFill>
        <p:spPr>
          <a:xfrm>
            <a:off x="70256" y="1690460"/>
            <a:ext cx="4806097" cy="3477080"/>
          </a:xfrm>
          <a:prstGeom prst="rect">
            <a:avLst/>
          </a:prstGeom>
        </p:spPr>
      </p:pic>
      <p:sp>
        <p:nvSpPr>
          <p:cNvPr id="5" name="文本框 4">
            <a:extLst>
              <a:ext uri="{FF2B5EF4-FFF2-40B4-BE49-F238E27FC236}">
                <a16:creationId xmlns:a16="http://schemas.microsoft.com/office/drawing/2014/main" id="{49F80C96-C4B0-9DEB-38EC-72CACE465DF0}"/>
              </a:ext>
            </a:extLst>
          </p:cNvPr>
          <p:cNvSpPr txBox="1"/>
          <p:nvPr/>
        </p:nvSpPr>
        <p:spPr>
          <a:xfrm>
            <a:off x="5196393" y="2736502"/>
            <a:ext cx="6645087" cy="1384995"/>
          </a:xfrm>
          <a:prstGeom prst="rect">
            <a:avLst/>
          </a:prstGeom>
          <a:noFill/>
        </p:spPr>
        <p:txBody>
          <a:bodyPr wrap="square" rtlCol="0">
            <a:spAutoFit/>
          </a:bodyPr>
          <a:lstStyle/>
          <a:p>
            <a:pPr algn="l"/>
            <a:r>
              <a:rPr lang="zh-CN" altLang="en-US" sz="2800" dirty="0"/>
              <a:t>思考题：一般投资于多少种不同证券，这时分散化的效果就已经很显著了，此时更多的分散并不能显著地降低风险？</a:t>
            </a:r>
          </a:p>
        </p:txBody>
      </p:sp>
      <p:sp>
        <p:nvSpPr>
          <p:cNvPr id="6" name="文本框 5">
            <a:extLst>
              <a:ext uri="{FF2B5EF4-FFF2-40B4-BE49-F238E27FC236}">
                <a16:creationId xmlns:a16="http://schemas.microsoft.com/office/drawing/2014/main" id="{AEA31E54-CC81-945A-C5C8-72B8A89D036D}"/>
              </a:ext>
            </a:extLst>
          </p:cNvPr>
          <p:cNvSpPr txBox="1"/>
          <p:nvPr/>
        </p:nvSpPr>
        <p:spPr>
          <a:xfrm>
            <a:off x="5196393" y="4416552"/>
            <a:ext cx="2169184" cy="523220"/>
          </a:xfrm>
          <a:prstGeom prst="rect">
            <a:avLst/>
          </a:prstGeom>
          <a:noFill/>
        </p:spPr>
        <p:txBody>
          <a:bodyPr wrap="none" rtlCol="0">
            <a:spAutoFit/>
          </a:bodyPr>
          <a:lstStyle/>
          <a:p>
            <a:pPr algn="l"/>
            <a:r>
              <a:rPr lang="en-US" altLang="zh-CN" sz="2800" dirty="0"/>
              <a:t>8</a:t>
            </a:r>
            <a:r>
              <a:rPr lang="zh-CN" altLang="en-US" sz="2800" dirty="0"/>
              <a:t>只股票即可</a:t>
            </a:r>
          </a:p>
        </p:txBody>
      </p:sp>
    </p:spTree>
    <p:extLst>
      <p:ext uri="{BB962C8B-B14F-4D97-AF65-F5344CB8AC3E}">
        <p14:creationId xmlns:p14="http://schemas.microsoft.com/office/powerpoint/2010/main" val="206245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5319868" y="2492701"/>
            <a:ext cx="2380129" cy="1200329"/>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7200" dirty="0"/>
              <a:t>End</a:t>
            </a:r>
            <a:r>
              <a:rPr lang="zh-CN" altLang="en-US" sz="7200" dirty="0"/>
              <a:t>！</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657689" y="4365299"/>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3"/>
            </p:custDataLst>
          </p:nvPr>
        </p:nvSpPr>
        <p:spPr>
          <a:xfrm>
            <a:off x="3437866"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4"/>
            </p:custDataLst>
          </p:nvPr>
        </p:nvSpPr>
        <p:spPr>
          <a:xfrm>
            <a:off x="7745694"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195356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9"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预习内容检测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88149ED2-49E0-1EB1-9135-0955DC1FABEE}"/>
              </a:ext>
            </a:extLst>
          </p:cNvPr>
          <p:cNvSpPr txBox="1"/>
          <p:nvPr/>
        </p:nvSpPr>
        <p:spPr>
          <a:xfrm>
            <a:off x="559308" y="1263872"/>
            <a:ext cx="11073384" cy="1815882"/>
          </a:xfrm>
          <a:prstGeom prst="rect">
            <a:avLst/>
          </a:prstGeom>
          <a:noFill/>
        </p:spPr>
        <p:txBody>
          <a:bodyPr wrap="square">
            <a:spAutoFit/>
          </a:bodyPr>
          <a:lstStyle/>
          <a:p>
            <a:r>
              <a:rPr lang="zh-CN" altLang="en-US" sz="2800" dirty="0"/>
              <a:t>例题：上财</a:t>
            </a:r>
            <a:r>
              <a:rPr lang="en-US" altLang="zh-CN" sz="2800" dirty="0"/>
              <a:t>2012</a:t>
            </a:r>
            <a:r>
              <a:rPr lang="zh-CN" altLang="en-US" sz="2800" dirty="0"/>
              <a:t>年真题</a:t>
            </a:r>
            <a:endParaRPr lang="en-US" altLang="zh-CN" sz="2800" dirty="0"/>
          </a:p>
          <a:p>
            <a:r>
              <a:rPr lang="en-US" altLang="zh-CN" sz="2800" dirty="0"/>
              <a:t>B</a:t>
            </a:r>
            <a:r>
              <a:rPr lang="zh-CN" altLang="en-US" sz="2800" dirty="0"/>
              <a:t>公司欲通过配股方式发行普通股，已知配股前公司普通股为</a:t>
            </a:r>
            <a:r>
              <a:rPr lang="en-US" altLang="zh-CN" sz="2800" dirty="0"/>
              <a:t>50</a:t>
            </a:r>
            <a:r>
              <a:rPr lang="zh-CN" altLang="en-US" sz="2800" dirty="0"/>
              <a:t>万股，公司计划以每股</a:t>
            </a:r>
            <a:r>
              <a:rPr lang="en-US" altLang="zh-CN" sz="2800" dirty="0"/>
              <a:t>30</a:t>
            </a:r>
            <a:r>
              <a:rPr lang="zh-CN" altLang="en-US" sz="2800" dirty="0"/>
              <a:t>元配售</a:t>
            </a:r>
            <a:r>
              <a:rPr lang="en-US" altLang="zh-CN" sz="2800" dirty="0"/>
              <a:t>10</a:t>
            </a:r>
            <a:r>
              <a:rPr lang="zh-CN" altLang="en-US" sz="2800" dirty="0"/>
              <a:t>万股新股，此后市场股价为每股</a:t>
            </a:r>
            <a:r>
              <a:rPr lang="en-US" altLang="zh-CN" sz="2800" dirty="0"/>
              <a:t>40</a:t>
            </a:r>
            <a:r>
              <a:rPr lang="zh-CN" altLang="en-US" sz="2800" dirty="0"/>
              <a:t>元，现忽略发行费用和市场炒作，问配股前</a:t>
            </a:r>
            <a:r>
              <a:rPr lang="en-US" altLang="zh-CN" sz="2800" dirty="0"/>
              <a:t>B</a:t>
            </a:r>
            <a:r>
              <a:rPr lang="zh-CN" altLang="en-US" sz="2800" dirty="0"/>
              <a:t>公司的股价。</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16CE702-7BB8-1C56-ECEE-C44EB2680D8A}"/>
                  </a:ext>
                </a:extLst>
              </p:cNvPr>
              <p:cNvSpPr txBox="1"/>
              <p:nvPr/>
            </p:nvSpPr>
            <p:spPr>
              <a:xfrm>
                <a:off x="559308" y="3682323"/>
                <a:ext cx="10040762" cy="1911805"/>
              </a:xfrm>
              <a:prstGeom prst="rect">
                <a:avLst/>
              </a:prstGeom>
              <a:noFill/>
            </p:spPr>
            <p:txBody>
              <a:bodyPr wrap="none" rtlCol="0">
                <a:spAutoFit/>
              </a:bodyPr>
              <a:lstStyle/>
              <a:p>
                <a:pPr algn="l"/>
                <a:r>
                  <a:rPr lang="zh-CN" altLang="en-US" sz="2800" dirty="0"/>
                  <a:t>答案：</a:t>
                </a:r>
                <a:r>
                  <a:rPr lang="en-US" altLang="zh-CN" sz="2800" dirty="0"/>
                  <a:t>42</a:t>
                </a:r>
                <a:r>
                  <a:rPr lang="zh-CN" altLang="en-US" sz="2800" dirty="0"/>
                  <a:t>元</a:t>
                </a:r>
                <a:endParaRPr lang="en-US" altLang="zh-CN" sz="2800" dirty="0"/>
              </a:p>
              <a:p>
                <a:pPr algn="l"/>
                <a:r>
                  <a:rPr lang="zh-CN" altLang="en-US" sz="2800" dirty="0"/>
                  <a:t>设：配股前公司股价为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0</m:t>
                        </m:r>
                      </m:sub>
                    </m:sSub>
                  </m:oMath>
                </a14:m>
                <a:endParaRPr lang="en-US" altLang="zh-CN" sz="2800" dirty="0"/>
              </a:p>
              <a:p>
                <a:r>
                  <a:rPr lang="zh-CN" altLang="en-US" sz="2800" dirty="0"/>
                  <a:t>则</a:t>
                </a:r>
                <a14:m>
                  <m:oMath xmlns:m="http://schemas.openxmlformats.org/officeDocument/2006/math">
                    <m:r>
                      <a:rPr lang="zh-CN" altLang="en-US" sz="2800" i="1" dirty="0">
                        <a:latin typeface="Cambria Math" panose="02040503050406030204" pitchFamily="18" charset="0"/>
                      </a:rPr>
                      <m:t>可以</m:t>
                    </m:r>
                    <m:r>
                      <a:rPr lang="zh-CN" altLang="en-US" sz="2800" i="1" dirty="0" smtClean="0">
                        <a:latin typeface="Cambria Math" panose="02040503050406030204" pitchFamily="18" charset="0"/>
                      </a:rPr>
                      <m:t>得到</m:t>
                    </m:r>
                    <m:r>
                      <a:rPr lang="zh-CN" altLang="en-US" sz="2800" i="1" dirty="0">
                        <a:latin typeface="Cambria Math" panose="02040503050406030204" pitchFamily="18" charset="0"/>
                      </a:rPr>
                      <m:t>配股后</m:t>
                    </m:r>
                    <m:r>
                      <a:rPr lang="zh-CN" altLang="en-US" sz="2800" i="1" dirty="0" smtClean="0">
                        <a:latin typeface="Cambria Math" panose="02040503050406030204" pitchFamily="18" charset="0"/>
                      </a:rPr>
                      <m:t>的</m:t>
                    </m:r>
                    <m:r>
                      <a:rPr lang="zh-CN" altLang="en-US" sz="2800" i="1" dirty="0">
                        <a:latin typeface="Cambria Math" panose="02040503050406030204" pitchFamily="18" charset="0"/>
                      </a:rPr>
                      <m:t>股价</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1</m:t>
                        </m:r>
                      </m:sub>
                    </m:sSub>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0</m:t>
                            </m:r>
                          </m:sub>
                        </m:sSub>
                        <m:r>
                          <a:rPr lang="en-US" altLang="zh-CN" sz="280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10</m:t>
                            </m:r>
                          </m:num>
                          <m:den>
                            <m:r>
                              <a:rPr lang="en-US" altLang="zh-CN" sz="2800" b="0" i="1" smtClean="0">
                                <a:latin typeface="Cambria Math" panose="02040503050406030204" pitchFamily="18" charset="0"/>
                              </a:rPr>
                              <m:t>50</m:t>
                            </m:r>
                          </m:den>
                        </m:f>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30</m:t>
                        </m:r>
                      </m:num>
                      <m:den>
                        <m:r>
                          <a:rPr lang="en-US" altLang="zh-CN" sz="2800" b="0" i="1" smtClean="0">
                            <a:latin typeface="Cambria Math" panose="02040503050406030204" pitchFamily="18" charset="0"/>
                          </a:rPr>
                          <m:t>1</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10</m:t>
                            </m:r>
                          </m:num>
                          <m:den>
                            <m:r>
                              <a:rPr lang="en-US" altLang="zh-CN" sz="2800" i="1">
                                <a:latin typeface="Cambria Math" panose="02040503050406030204" pitchFamily="18" charset="0"/>
                              </a:rPr>
                              <m:t>50</m:t>
                            </m:r>
                          </m:den>
                        </m:f>
                      </m:den>
                    </m:f>
                    <m:r>
                      <a:rPr lang="en-US" altLang="zh-CN" sz="2800" b="0" i="1" smtClean="0">
                        <a:latin typeface="Cambria Math" panose="02040503050406030204" pitchFamily="18" charset="0"/>
                      </a:rPr>
                      <m:t>=40</m:t>
                    </m:r>
                  </m:oMath>
                </a14:m>
                <a:r>
                  <a:rPr lang="zh-CN" altLang="en-US" sz="2800" dirty="0"/>
                  <a:t>元，解得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0</m:t>
                        </m:r>
                      </m:sub>
                    </m:sSub>
                    <m:r>
                      <a:rPr lang="en-US" altLang="zh-CN" sz="2800" b="0" i="1" smtClean="0">
                        <a:latin typeface="Cambria Math" panose="02040503050406030204" pitchFamily="18" charset="0"/>
                      </a:rPr>
                      <m:t>=42</m:t>
                    </m:r>
                  </m:oMath>
                </a14:m>
                <a:r>
                  <a:rPr lang="zh-CN" altLang="en-US" sz="2800" dirty="0"/>
                  <a:t>元</a:t>
                </a:r>
              </a:p>
            </p:txBody>
          </p:sp>
        </mc:Choice>
        <mc:Fallback xmlns="">
          <p:sp>
            <p:nvSpPr>
              <p:cNvPr id="4" name="文本框 3">
                <a:extLst>
                  <a:ext uri="{FF2B5EF4-FFF2-40B4-BE49-F238E27FC236}">
                    <a16:creationId xmlns:a16="http://schemas.microsoft.com/office/drawing/2014/main" id="{616CE702-7BB8-1C56-ECEE-C44EB2680D8A}"/>
                  </a:ext>
                </a:extLst>
              </p:cNvPr>
              <p:cNvSpPr txBox="1">
                <a:spLocks noRot="1" noChangeAspect="1" noMove="1" noResize="1" noEditPoints="1" noAdjustHandles="1" noChangeArrowheads="1" noChangeShapeType="1" noTextEdit="1"/>
              </p:cNvSpPr>
              <p:nvPr/>
            </p:nvSpPr>
            <p:spPr>
              <a:xfrm>
                <a:off x="559308" y="3682323"/>
                <a:ext cx="10040762" cy="1911805"/>
              </a:xfrm>
              <a:prstGeom prst="rect">
                <a:avLst/>
              </a:prstGeom>
              <a:blipFill>
                <a:blip r:embed="rId4"/>
                <a:stretch>
                  <a:fillRect l="-1275" t="-3503" r="-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830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1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勘误</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393F1912-54E7-6211-ADDA-C70B4368195B}"/>
              </a:ext>
            </a:extLst>
          </p:cNvPr>
          <p:cNvSpPr txBox="1"/>
          <p:nvPr/>
        </p:nvSpPr>
        <p:spPr>
          <a:xfrm>
            <a:off x="1584512" y="2951947"/>
            <a:ext cx="9022976" cy="954107"/>
          </a:xfrm>
          <a:prstGeom prst="rect">
            <a:avLst/>
          </a:prstGeom>
          <a:noFill/>
        </p:spPr>
        <p:txBody>
          <a:bodyPr wrap="square">
            <a:spAutoFit/>
          </a:bodyPr>
          <a:lstStyle/>
          <a:p>
            <a:r>
              <a:rPr lang="zh-CN" altLang="en-US" sz="2800" dirty="0"/>
              <a:t>本书勘误可以参考：</a:t>
            </a:r>
            <a:endParaRPr lang="en-US" altLang="zh-CN" sz="2800" dirty="0">
              <a:hlinkClick r:id="rId4">
                <a:extLst>
                  <a:ext uri="{A12FA001-AC4F-418D-AE19-62706E023703}">
                    <ahyp:hlinkClr xmlns:ahyp="http://schemas.microsoft.com/office/drawing/2018/hyperlinkcolor" val="tx"/>
                  </a:ext>
                </a:extLst>
              </a:hlinkClick>
            </a:endParaRPr>
          </a:p>
          <a:p>
            <a:r>
              <a:rPr lang="zh-CN" altLang="en-US" sz="2800" dirty="0">
                <a:solidFill>
                  <a:srgbClr val="0563C1"/>
                </a:solidFill>
                <a:hlinkClick r:id="rId4">
                  <a:extLst>
                    <a:ext uri="{A12FA001-AC4F-418D-AE19-62706E023703}">
                      <ahyp:hlinkClr xmlns:ahyp="http://schemas.microsoft.com/office/drawing/2018/hyperlinkcolor" val="tx"/>
                    </a:ext>
                  </a:extLst>
                </a:hlinkClick>
              </a:rPr>
              <a:t>上财金专</a:t>
            </a:r>
            <a:r>
              <a:rPr lang="en-US" altLang="zh-CN" sz="2800" dirty="0">
                <a:solidFill>
                  <a:srgbClr val="0563C1"/>
                </a:solidFill>
                <a:hlinkClick r:id="rId4">
                  <a:extLst>
                    <a:ext uri="{A12FA001-AC4F-418D-AE19-62706E023703}">
                      <ahyp:hlinkClr xmlns:ahyp="http://schemas.microsoft.com/office/drawing/2018/hyperlinkcolor" val="tx"/>
                    </a:ext>
                  </a:extLst>
                </a:hlinkClick>
              </a:rPr>
              <a:t>431</a:t>
            </a:r>
            <a:r>
              <a:rPr lang="zh-CN" altLang="en-US" sz="2800" dirty="0">
                <a:solidFill>
                  <a:srgbClr val="0563C1"/>
                </a:solidFill>
                <a:hlinkClick r:id="rId4">
                  <a:extLst>
                    <a:ext uri="{A12FA001-AC4F-418D-AE19-62706E023703}">
                      <ahyp:hlinkClr xmlns:ahyp="http://schemas.microsoft.com/office/drawing/2018/hyperlinkcolor" val="tx"/>
                    </a:ext>
                  </a:extLst>
                </a:hlinkClick>
              </a:rPr>
              <a:t>投资学教程课本校正文档 </a:t>
            </a:r>
            <a:r>
              <a:rPr lang="en-US" altLang="zh-CN" sz="2800" dirty="0">
                <a:solidFill>
                  <a:srgbClr val="0563C1"/>
                </a:solidFill>
                <a:hlinkClick r:id="rId4">
                  <a:extLst>
                    <a:ext uri="{A12FA001-AC4F-418D-AE19-62706E023703}">
                      <ahyp:hlinkClr xmlns:ahyp="http://schemas.microsoft.com/office/drawing/2018/hyperlinkcolor" val="tx"/>
                    </a:ext>
                  </a:extLst>
                </a:hlinkClick>
              </a:rPr>
              <a:t>- </a:t>
            </a:r>
            <a:r>
              <a:rPr lang="zh-CN" altLang="en-US" sz="2800" dirty="0">
                <a:solidFill>
                  <a:srgbClr val="0563C1"/>
                </a:solidFill>
                <a:hlinkClick r:id="rId4">
                  <a:extLst>
                    <a:ext uri="{A12FA001-AC4F-418D-AE19-62706E023703}">
                      <ahyp:hlinkClr xmlns:ahyp="http://schemas.microsoft.com/office/drawing/2018/hyperlinkcolor" val="tx"/>
                    </a:ext>
                  </a:extLst>
                </a:hlinkClick>
              </a:rPr>
              <a:t>知乎 </a:t>
            </a:r>
            <a:r>
              <a:rPr lang="en-US" altLang="zh-CN" sz="2800" dirty="0">
                <a:solidFill>
                  <a:srgbClr val="0563C1"/>
                </a:solidFill>
                <a:hlinkClick r:id="rId4">
                  <a:extLst>
                    <a:ext uri="{A12FA001-AC4F-418D-AE19-62706E023703}">
                      <ahyp:hlinkClr xmlns:ahyp="http://schemas.microsoft.com/office/drawing/2018/hyperlinkcolor" val="tx"/>
                    </a:ext>
                  </a:extLst>
                </a:hlinkClick>
              </a:rPr>
              <a:t>(zhihu.com)</a:t>
            </a:r>
            <a:endParaRPr lang="zh-CN" altLang="en-US" sz="2800" dirty="0"/>
          </a:p>
        </p:txBody>
      </p:sp>
    </p:spTree>
    <p:extLst>
      <p:ext uri="{BB962C8B-B14F-4D97-AF65-F5344CB8AC3E}">
        <p14:creationId xmlns:p14="http://schemas.microsoft.com/office/powerpoint/2010/main" val="370650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245224" y="3930223"/>
            <a:ext cx="5701552"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证券投资与证券市场</a:t>
            </a:r>
          </a:p>
        </p:txBody>
      </p:sp>
    </p:spTree>
    <p:extLst>
      <p:ext uri="{BB962C8B-B14F-4D97-AF65-F5344CB8AC3E}">
        <p14:creationId xmlns:p14="http://schemas.microsoft.com/office/powerpoint/2010/main" val="604226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29"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导论</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2A00403C-DE94-C7C7-03CD-FF36BEED685D}"/>
              </a:ext>
            </a:extLst>
          </p:cNvPr>
          <p:cNvSpPr txBox="1"/>
          <p:nvPr/>
        </p:nvSpPr>
        <p:spPr>
          <a:xfrm>
            <a:off x="5500580" y="6167718"/>
            <a:ext cx="6691420" cy="461665"/>
          </a:xfrm>
          <a:prstGeom prst="rect">
            <a:avLst/>
          </a:prstGeom>
          <a:noFill/>
        </p:spPr>
        <p:txBody>
          <a:bodyPr wrap="square" rtlCol="0">
            <a:spAutoFit/>
          </a:bodyPr>
          <a:lstStyle/>
          <a:p>
            <a:r>
              <a:rPr lang="zh-CN" altLang="en-US" sz="2400" dirty="0">
                <a:solidFill>
                  <a:srgbClr val="FF0000"/>
                </a:solidFill>
              </a:rPr>
              <a:t>本章为了解性质，通读一遍即可，不必过多关注。</a:t>
            </a:r>
          </a:p>
        </p:txBody>
      </p:sp>
      <p:sp>
        <p:nvSpPr>
          <p:cNvPr id="3" name="文本框 2">
            <a:extLst>
              <a:ext uri="{FF2B5EF4-FFF2-40B4-BE49-F238E27FC236}">
                <a16:creationId xmlns:a16="http://schemas.microsoft.com/office/drawing/2014/main" id="{E8C37219-66A0-7C18-8E6F-65AE7D0CDE97}"/>
              </a:ext>
            </a:extLst>
          </p:cNvPr>
          <p:cNvSpPr txBox="1"/>
          <p:nvPr/>
        </p:nvSpPr>
        <p:spPr>
          <a:xfrm>
            <a:off x="2233404" y="3167390"/>
            <a:ext cx="7725192" cy="523220"/>
          </a:xfrm>
          <a:prstGeom prst="rect">
            <a:avLst/>
          </a:prstGeom>
          <a:noFill/>
        </p:spPr>
        <p:txBody>
          <a:bodyPr wrap="none" rtlCol="0">
            <a:spAutoFit/>
          </a:bodyPr>
          <a:lstStyle/>
          <a:p>
            <a:pPr algn="l"/>
            <a:r>
              <a:rPr lang="zh-CN" altLang="en-US" sz="2800" dirty="0"/>
              <a:t>主要自行了解一下中国和美国证券市场的层次。</a:t>
            </a:r>
          </a:p>
        </p:txBody>
      </p:sp>
    </p:spTree>
    <p:extLst>
      <p:ext uri="{BB962C8B-B14F-4D97-AF65-F5344CB8AC3E}">
        <p14:creationId xmlns:p14="http://schemas.microsoft.com/office/powerpoint/2010/main" val="314423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549435" y="3930223"/>
            <a:ext cx="509313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证券的发行与交易</a:t>
            </a:r>
          </a:p>
        </p:txBody>
      </p:sp>
    </p:spTree>
    <p:extLst>
      <p:ext uri="{BB962C8B-B14F-4D97-AF65-F5344CB8AC3E}">
        <p14:creationId xmlns:p14="http://schemas.microsoft.com/office/powerpoint/2010/main" val="8050430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061c9884-2755-4b87-b35a-b60123a8fdf4&quot;,&quot;Name&quot;:null,&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2407</TotalTime>
  <Words>2765</Words>
  <Application>Microsoft Office PowerPoint</Application>
  <PresentationFormat>宽屏</PresentationFormat>
  <Paragraphs>274</Paragraphs>
  <Slides>45</Slides>
  <Notes>43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等线</vt:lpstr>
      <vt:lpstr>等线 Light</vt:lpstr>
      <vt:lpstr>微软雅黑</vt:lpstr>
      <vt:lpstr>字魂35号-经典雅黑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Z CG</cp:lastModifiedBy>
  <cp:revision>36</cp:revision>
  <dcterms:created xsi:type="dcterms:W3CDTF">2019-02-22T08:29:03Z</dcterms:created>
  <dcterms:modified xsi:type="dcterms:W3CDTF">2022-08-14T11:24:04Z</dcterms:modified>
</cp:coreProperties>
</file>